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7559675" cy="1069181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DA1516C-068A-4626-A36C-FF0C19ED4892}" styleName="">
    <a:wholeTbl>
      <a:tcStyle>
        <a:tcBdr/>
      </a:tcStyle>
    </a:wholeTbl>
    <a:band1H>
      <a:tcStyle>
        <a:tcBdr/>
      </a:tcStyle>
    </a:band1H>
    <a:band1V>
      <a:tcStyle>
        <a:tcBdr/>
      </a:tcStyle>
    </a:band1V>
    <a:lastCol>
      <a:tcStyle>
        <a:tcBdr/>
      </a:tcStyle>
    </a:lastCol>
    <a:firstCol>
      <a:tcStyle>
        <a:tcBdr/>
      </a:tcStyle>
    </a:firstCol>
    <a:lastRow>
      <a:tcStyle>
        <a:tcBdr/>
      </a:tcStyle>
    </a:lastRow>
    <a:firstRow>
      <a:tcStyle>
        <a:tcBdr/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94660"/>
  </p:normalViewPr>
  <p:slideViewPr>
    <p:cSldViewPr snapToGrid="0">
      <p:cViewPr varScale="1">
        <p:scale>
          <a:sx n="97" d="100"/>
          <a:sy n="97" d="100"/>
        </p:scale>
        <p:origin x="8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8B76830-AFA5-8FB9-70FE-C4D880EB6F45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29DB97D-E708-1519-F94B-6E60DB455B7E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AC225BC-28F2-081D-264D-874913CA571C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AE2A16-AB97-37B6-6453-47F4CFA35F81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230EE945-1F31-4942-A60E-29E211E8E501}" type="slidenum">
              <a:t>‹#›</a:t>
            </a:fld>
            <a:endParaRPr lang="ru-RU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989194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1F9CA3A-C3C3-52C3-346E-18A1287081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79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D69FBB5-FFAA-0EC6-878D-C203376896FA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>
            <a:extLst>
              <a:ext uri="{FF2B5EF4-FFF2-40B4-BE49-F238E27FC236}">
                <a16:creationId xmlns:a16="http://schemas.microsoft.com/office/drawing/2014/main" id="{BF7A13C9-6D55-CAA7-A4A5-A0E05A371B10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9A015C-9D3D-572E-F4EA-B801CBFC0AEB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E26EE0-958F-C324-C44C-F52D22279A48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0ACC6F-8DED-EB6F-531F-6186D5EA3AF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F6E41F8F-AD56-4BAE-8DDE-F862C9FBD3B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241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hangingPunct="0">
      <a:tabLst/>
      <a:defRPr lang="ru-RU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899B42-E8DF-3679-9E7F-FF4725C34A2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1A515B8-9C81-47BA-B192-331F91FA8CC7}" type="slidenum">
              <a:t>1</a:t>
            </a:fld>
            <a:endParaRPr lang="ru-RU" dirty="0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26F7647-B5B4-1996-BE15-38F573FB269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362200" y="812800"/>
            <a:ext cx="2835275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C49AB7A-7E45-9686-BA62-ACE7835E9F6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AE63B6-7CA5-3041-5BC9-94102DFC64D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F2E1959-2D95-4F06-B67A-EC8E1027F3CC}" type="slidenum">
              <a:t>2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4498912-A4DB-4E4C-381B-E736C08378C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362200" y="812800"/>
            <a:ext cx="2835275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33C31A0-4DF7-36F3-551C-54EB32FFBC7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165C18-7691-A05C-85F0-06E1E7766A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563" y="1749425"/>
            <a:ext cx="5670550" cy="372268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C1717A-B203-47E1-3E35-EE73493A28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563" y="5614988"/>
            <a:ext cx="5670550" cy="25828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B24127-9BD7-C926-492F-1BEB275B2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F4CE58-7811-3BED-F6E5-D37421C3F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2DD9F7-9FA9-7156-2AFB-3704EEED8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2E5B4F-A2F9-46C0-B8A1-2052FEBC13B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18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0F920F-0120-3323-56AB-475E08383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F94550D-9F5A-383B-CE8C-CE5C6F14F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D57F40-912D-6CBD-F0A7-E2F2C6AB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0D1580-9127-18AE-0B48-02DBC5E64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99C0D6-AE14-4B02-C141-3D8FA5106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7DBCF3F-2FB8-4A47-B7F4-9615FC0C4D4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334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FC973C3-5DFA-EF3B-D6E6-120CEE52AC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319713" y="757238"/>
            <a:ext cx="1538287" cy="77184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33ACB1-37A0-7B99-BEEB-8A750CEDD7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01675" y="757238"/>
            <a:ext cx="4465638" cy="77184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A761D9-D20F-78D3-8F39-8CD7DB574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4D1441-FD28-5B9D-A4AF-FE38350FC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E4E019-EDC4-E009-3585-E6DD11DE4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FA8D354-A035-4627-97EE-0C6008BDF0C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757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B59DC3-CCD8-3433-DB59-822DEB985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5925BA-A1B2-7FDF-E2AD-D33463ABE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5B6388-9E22-3B79-8771-A6AA93CC3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8059E6-2AAB-4CC4-AD5B-285BD3C8B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0CC2E3-2EDD-9CB7-0E5E-213883541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34B2B9D-CFE5-45C9-94C3-6F68FA3DF3D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743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985A31-F2D1-A0EE-1758-F43E985E0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665413"/>
            <a:ext cx="6519862" cy="44481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62EB3F-AAB3-D2A6-1F86-812088DA5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7154863"/>
            <a:ext cx="6519862" cy="23383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F3710A-7363-36B3-5600-FA8D35353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8BF182-B54C-BF6A-21B5-2869C0F95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741918-18DA-0F68-32FA-9D6641F7E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7687585-4F04-4D31-AB7E-F0EE5307129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245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78962D-0B68-3DD0-7B19-F96A5DDCC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4E40F8-5617-3B90-B711-164585622C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1675" y="2692400"/>
            <a:ext cx="3001963" cy="57832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543F72-17C0-823F-3D2E-1F7CBF90B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6038" y="2692400"/>
            <a:ext cx="3001962" cy="57832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37D359-548A-EA71-B3FE-C3DABED21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D11D6A-8F0A-DC2C-7974-A32FE05D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9EB3A4-F720-9F2F-01EE-3D7B86C0C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CFC6892-CA2B-4272-81D7-2BBC10F0690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779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233126-E8DE-F3CB-C762-5C3B1EC91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569913"/>
            <a:ext cx="6519863" cy="20653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9971DE-02A9-DF20-85E6-B7D62CB98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00" y="2620963"/>
            <a:ext cx="3198813" cy="12842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0853D2-42B0-97B2-5B7D-A070BB8B80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00" y="3905250"/>
            <a:ext cx="3198813" cy="5745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586106A-1888-429F-ECA2-B06E9B0839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7463" y="2620963"/>
            <a:ext cx="3213100" cy="12842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924133-00A3-C20A-2A9A-77942BDDB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7463" y="3905250"/>
            <a:ext cx="3213100" cy="5745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D0A32A4-997D-7C67-C13D-9DD3769EC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E4724C8-3E67-9882-A49F-8A043D9F8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B4CC66C-9C4E-36B4-9EAC-4B007D5ED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5440B5-C2FE-414A-A5C6-BABA2266552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32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4CB14C-106B-4BE0-F0FE-19B8D8D80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D469A53-F2E6-60CA-F806-4FAC995A8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1979E3-131F-BF89-A376-CF4DB3628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363FFE-4033-C071-AEA4-969D0C46E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8E23B4C-026F-423F-93A7-30B3DF10F8D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843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238B922-0A76-A606-2FC4-29B55C5E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1F9FF1E-C3A6-5112-5C6E-E673FA135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71CA4ED-4CFF-9330-8C7B-7980A3B1C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B95E2C1-2DB8-415E-BE42-FA01802B4A1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98113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07484B-BF8E-F7B0-CFFF-57AB76F89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8400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C34747-A09B-D59B-5D33-20B0001E3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100" y="1539875"/>
            <a:ext cx="3827463" cy="7597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B28D784-EFD5-D859-296C-A261FBFFE2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8400" cy="59420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895BF2-B022-1AF1-348B-FEF6C23B5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0499C6-F154-F551-B0E5-EB5047CAA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20D37D-1141-6303-A1B6-E5336C983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D3456A9-A140-407B-9FC0-90B638B60BA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844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CAC92C-34B8-55AC-65AE-5C19D0012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8400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F0F6679-A2A5-2750-ED16-2BA279EF14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100" y="1539875"/>
            <a:ext cx="3827463" cy="7597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834D2A-9A53-A764-AA32-97711AE305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8400" cy="59420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FA18ED6-2FB9-5B1A-AB44-2102A9E8D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88790F-BC2D-E2FB-F5F0-C0BE25662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451C08-D83E-FDDF-C49D-A2034D4CF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374366E-3725-4D17-8B3A-2530F2FAB95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946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B3DC46-07DF-8D60-0704-A56B1A0690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2000" y="757080"/>
            <a:ext cx="6155640" cy="16646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20E69E-B4BB-A4FF-8904-3E18B5A40A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2000" y="2692800"/>
            <a:ext cx="6155640" cy="5783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A0806E-C479-9FE6-3D28-5D3A740C7BF8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702000" y="9444240"/>
            <a:ext cx="1593360" cy="6868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9799F1-230D-042D-B87D-D9596B4DA33B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2699280" y="9444240"/>
            <a:ext cx="2167920" cy="6868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ctr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3D0BE2-7117-D159-73B2-6422000628F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5264280" y="9444240"/>
            <a:ext cx="1593360" cy="6868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FF6AAC9D-59C5-45E3-9270-DBDE36F4708A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hangingPunct="0">
        <a:tabLst/>
        <a:defRPr lang="ru-RU" sz="774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</p:titleStyle>
    <p:bodyStyle>
      <a:lvl1pPr marL="0" marR="0" indent="0" hangingPunct="0">
        <a:spcBef>
          <a:spcPts val="2492"/>
        </a:spcBef>
        <a:spcAft>
          <a:spcPts val="0"/>
        </a:spcAft>
        <a:tabLst/>
        <a:defRPr lang="ru-RU" sz="563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lck.ru/3FPFf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iek.ru/products/catalog/silovoe_oborudovanie_zashchity_i_kommutatsii/vozdushnye_avtomaticheskie_vyklyuchateli_i_dop_ustroystva/vozdushnye_avtomaticheskie_vyklyuchateli_armat_i_dop_ustroystva/vozdushnye_avtomaticheskie_vyklyuchateli/vozdushnye_avtomaticheskie_vyklyuchateli_peremennogo_toka/vozdushnye_avtomaticheskie_vyklyuchateli_statsionarnogo_ispolneniya/armat_vozdushnyy_avtomaticheskiy_vyklyuchatel_statsionarnogo_ispolneniya_4p_tiporazmer_e_85ka_3200a_rastsepitel_td_s_komplektom_aksessuarov_220v_motor_privod_katushka_vklyucheniya_katushka_otklyucheniya_ie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D8B294-9855-BDFB-CF9C-6DA7B6865E5A}"/>
              </a:ext>
            </a:extLst>
          </p:cNvPr>
          <p:cNvSpPr txBox="1"/>
          <p:nvPr/>
        </p:nvSpPr>
        <p:spPr>
          <a:xfrm>
            <a:off x="4227871" y="193018"/>
            <a:ext cx="2972128" cy="30811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ctr" anchorCtr="0" compatLnSpc="0">
            <a:sp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400" b="1" i="0" u="none" strike="noStrike" kern="1200" cap="none" dirty="0">
                <a:ln>
                  <a:noFill/>
                </a:ln>
                <a:latin typeface="Inter 18pt Light" panose="02000503000000020004" pitchFamily="2" charset="0"/>
                <a:ea typeface="Inter 18pt Light" panose="02000503000000020004" pitchFamily="2" charset="0"/>
                <a:cs typeface="Lucida Sans" pitchFamily="2"/>
              </a:rPr>
              <a:t>Приложение к ТКП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A612E3-62AA-9316-BA93-1A2BD6A612EE}"/>
              </a:ext>
            </a:extLst>
          </p:cNvPr>
          <p:cNvSpPr txBox="1"/>
          <p:nvPr/>
        </p:nvSpPr>
        <p:spPr>
          <a:xfrm>
            <a:off x="6725265" y="10094082"/>
            <a:ext cx="475094" cy="29734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9A0BFEA1-C931-471D-90B9-81138B8A9127}" type="slidenum">
              <a:rPr lang="ru-RU" sz="14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1</a:t>
            </a:fld>
            <a:endParaRPr lang="ru-RU" sz="1400" b="0" i="0" u="none" strike="noStrike" kern="1200" cap="none" dirty="0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D91B13-1924-9122-5370-5B24CEEE3969}"/>
              </a:ext>
            </a:extLst>
          </p:cNvPr>
          <p:cNvSpPr txBox="1"/>
          <p:nvPr/>
        </p:nvSpPr>
        <p:spPr>
          <a:xfrm>
            <a:off x="359676" y="539838"/>
            <a:ext cx="6835010" cy="4044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rtl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pPr>
            <a:r>
              <a:rPr lang="ru-RU" sz="1200" b="0" i="0" u="none" strike="noStrike" kern="1200" cap="none" spc="0" baseline="0" dirty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Inter 18pt Light" panose="02000503000000020004" pitchFamily="2" charset="0"/>
                <a:ea typeface="Inter 18pt Light" panose="02000503000000020004" pitchFamily="2" charset="0"/>
                <a:cs typeface="Lucida Sans" pitchFamily="2"/>
              </a:rPr>
              <a:t>Блок замены автоматического выключателя </a:t>
            </a:r>
            <a:r>
              <a:rPr lang="en-US" sz="1200" b="1" dirty="0" err="1">
                <a:latin typeface="Inter 18pt Light" panose="02000503000000020004" pitchFamily="2" charset="0"/>
                <a:ea typeface="Inter 18pt Light" panose="02000503000000020004" pitchFamily="2" charset="0"/>
              </a:rPr>
              <a:t>Apena</a:t>
            </a:r>
            <a:r>
              <a:rPr lang="en-US" sz="1200" b="1" dirty="0">
                <a:latin typeface="Inter 18pt Light" panose="02000503000000020004" pitchFamily="2" charset="0"/>
                <a:ea typeface="Inter 18pt Light" panose="02000503000000020004" pitchFamily="2" charset="0"/>
              </a:rPr>
              <a:t> APU-50W/A  2300 </a:t>
            </a:r>
            <a:r>
              <a:rPr lang="ru-RU" sz="1200" b="1" dirty="0">
                <a:latin typeface="Inter 18pt Light" panose="02000503000000020004" pitchFamily="2" charset="0"/>
                <a:ea typeface="Inter 18pt Light" panose="02000503000000020004" pitchFamily="2" charset="0"/>
              </a:rPr>
              <a:t>А </a:t>
            </a:r>
            <a:r>
              <a:rPr lang="ru-RU" sz="1200" b="0" i="0" u="none" strike="noStrike" kern="1200" cap="none" spc="0" baseline="0" dirty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Inter 18pt Light" panose="02000503000000020004" pitchFamily="2" charset="0"/>
                <a:ea typeface="Inter 18pt Light" panose="02000503000000020004" pitchFamily="2" charset="0"/>
                <a:cs typeface="Lucida Sans" pitchFamily="2"/>
              </a:rPr>
              <a:t>представляет  собой монтажное основание, на котором установлен новый автоматический выключатель с контактными выводами-адаптерами.</a:t>
            </a:r>
            <a:r>
              <a:rPr lang="en-US" sz="1200" b="0" i="0" u="none" strike="noStrike" kern="1200" cap="none" spc="0" baseline="0" dirty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Inter 18pt Light" panose="02000503000000020004" pitchFamily="2" charset="0"/>
                <a:ea typeface="Inter 18pt Light" panose="02000503000000020004" pitchFamily="2" charset="0"/>
                <a:cs typeface="Lucida Sans" pitchFamily="2"/>
              </a:rPr>
              <a:t> </a:t>
            </a:r>
          </a:p>
          <a:p>
            <a:pPr marL="0" marR="0" lvl="0" indent="0" algn="l" rtl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pPr>
            <a:endParaRPr lang="ru-RU" sz="1200" b="0" i="0" u="none" strike="noStrike" kern="1200" cap="none" spc="0" baseline="0" dirty="0">
              <a:ln>
                <a:noFill/>
              </a:ln>
              <a:highlight>
                <a:scrgbClr r="0" g="0" b="0">
                  <a:alpha val="0"/>
                </a:scrgbClr>
              </a:highlight>
              <a:latin typeface="Inter 18pt Light" panose="02000503000000020004" pitchFamily="2" charset="0"/>
              <a:ea typeface="Inter 18pt Light" panose="02000503000000020004" pitchFamily="2" charset="0"/>
              <a:cs typeface="Lucida Sans" pitchFamily="2"/>
            </a:endParaRPr>
          </a:p>
          <a:p>
            <a:pPr marL="0" marR="0" lvl="0" indent="0" algn="l" rtl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pPr>
            <a:r>
              <a:rPr lang="ru-RU" sz="1200" b="0" i="0" u="none" strike="noStrike" kern="1200" cap="none" spc="0" baseline="0" dirty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Inter 18pt Light" panose="02000503000000020004" pitchFamily="2" charset="0"/>
                <a:ea typeface="Inter 18pt Light" panose="02000503000000020004" pitchFamily="2" charset="0"/>
                <a:cs typeface="Lucida Sans" pitchFamily="2"/>
              </a:rPr>
              <a:t>Монтажное основание обеспечивает сопряжение с крепежными отверстиями заменяемого автоматического выключателя.</a:t>
            </a:r>
            <a:endParaRPr lang="en-US" sz="1200" b="0" i="0" u="none" strike="noStrike" kern="1200" cap="none" spc="0" baseline="0" dirty="0">
              <a:ln>
                <a:noFill/>
              </a:ln>
              <a:highlight>
                <a:scrgbClr r="0" g="0" b="0">
                  <a:alpha val="0"/>
                </a:scrgbClr>
              </a:highlight>
              <a:latin typeface="Inter 18pt Light" panose="02000503000000020004" pitchFamily="2" charset="0"/>
              <a:ea typeface="Inter 18pt Light" panose="02000503000000020004" pitchFamily="2" charset="0"/>
              <a:cs typeface="Lucida Sans" pitchFamily="2"/>
            </a:endParaRPr>
          </a:p>
          <a:p>
            <a:pPr marL="0" marR="0" lvl="0" indent="0" algn="l" rtl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pPr>
            <a:endParaRPr lang="ru-RU" sz="1200" b="0" i="0" u="none" strike="noStrike" kern="1200" cap="none" spc="0" baseline="0" dirty="0">
              <a:ln>
                <a:noFill/>
              </a:ln>
              <a:highlight>
                <a:scrgbClr r="0" g="0" b="0">
                  <a:alpha val="0"/>
                </a:scrgbClr>
              </a:highlight>
              <a:latin typeface="Inter 18pt Light" panose="02000503000000020004" pitchFamily="2" charset="0"/>
              <a:ea typeface="Inter 18pt Light" panose="02000503000000020004" pitchFamily="2" charset="0"/>
              <a:cs typeface="Lucida Sans" pitchFamily="2"/>
            </a:endParaRPr>
          </a:p>
          <a:p>
            <a:pPr marL="0" marR="0" lvl="0" indent="0" algn="l" rtl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pPr>
            <a:r>
              <a:rPr lang="ru-RU" sz="1200" b="0" i="0" u="none" strike="noStrike" kern="1200" cap="none" spc="0" baseline="0" dirty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Inter 18pt Light" panose="02000503000000020004" pitchFamily="2" charset="0"/>
                <a:ea typeface="Inter 18pt Light" panose="02000503000000020004" pitchFamily="2" charset="0"/>
                <a:cs typeface="Lucida Sans" pitchFamily="2"/>
              </a:rPr>
              <a:t>Контактные выводы-адаптеры позволяют подключить новый блок к существующим шинам в НКУ. </a:t>
            </a:r>
          </a:p>
          <a:p>
            <a:pPr marL="0" marR="0" lvl="0" indent="0" algn="l" rtl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pPr>
            <a:endParaRPr lang="ru-RU" sz="1200" b="0" i="0" u="none" strike="noStrike" kern="1200" cap="none" spc="0" baseline="0" dirty="0">
              <a:ln>
                <a:noFill/>
              </a:ln>
              <a:highlight>
                <a:scrgbClr r="0" g="0" b="0">
                  <a:alpha val="0"/>
                </a:scrgbClr>
              </a:highlight>
              <a:latin typeface="Inter 18pt Light" panose="02000503000000020004" pitchFamily="2" charset="0"/>
              <a:ea typeface="Inter 18pt Light" panose="02000503000000020004" pitchFamily="2" charset="0"/>
              <a:cs typeface="Lucida Sans" pitchFamily="2"/>
            </a:endParaRPr>
          </a:p>
          <a:p>
            <a:pPr marL="0" marR="0" lvl="0" indent="0" algn="l" rtl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pPr>
            <a:r>
              <a:rPr lang="ru-RU" sz="1200" b="0" i="0" u="none" strike="noStrike" kern="1200" cap="none" spc="0" baseline="0" dirty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Inter 18pt Light" panose="02000503000000020004" pitchFamily="2" charset="0"/>
                <a:ea typeface="Inter 18pt Light" panose="02000503000000020004" pitchFamily="2" charset="0"/>
                <a:cs typeface="Lucida Sans" pitchFamily="2"/>
              </a:rPr>
              <a:t>Размеры, посадочные места и размеры шинных выводов изделия на 100% совпадают с размерами заменяемого выключателя.</a:t>
            </a:r>
          </a:p>
          <a:p>
            <a:pPr marL="0" marR="0" lvl="0" indent="0" algn="l" rtl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pPr>
            <a:r>
              <a:rPr lang="ru-RU" sz="1200" b="0" i="0" u="none" strike="noStrike" kern="1200" cap="none" spc="0" baseline="0" dirty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Inter 18pt Light" panose="02000503000000020004" pitchFamily="2" charset="0"/>
                <a:ea typeface="Inter 18pt Light" panose="02000503000000020004" pitchFamily="2" charset="0"/>
                <a:cs typeface="Lucida Sans" pitchFamily="2"/>
              </a:rPr>
              <a:t>Это гарантирует минимальное время замены устаревшего автоматического выключателя </a:t>
            </a:r>
            <a:r>
              <a:rPr lang="en-US" sz="1200" b="1" dirty="0" err="1">
                <a:latin typeface="Inter 18pt Light" panose="02000503000000020004" pitchFamily="2" charset="0"/>
                <a:ea typeface="Inter 18pt Light" panose="02000503000000020004" pitchFamily="2" charset="0"/>
              </a:rPr>
              <a:t>Apena</a:t>
            </a:r>
            <a:r>
              <a:rPr lang="en-US" sz="1200" b="1" dirty="0">
                <a:latin typeface="Inter 18pt Light" panose="02000503000000020004" pitchFamily="2" charset="0"/>
                <a:ea typeface="Inter 18pt Light" panose="02000503000000020004" pitchFamily="2" charset="0"/>
              </a:rPr>
              <a:t> APU-50W/A </a:t>
            </a:r>
            <a:r>
              <a:rPr lang="ru-RU" sz="1200" b="0" i="0" u="none" strike="noStrike" kern="1200" cap="none" spc="0" baseline="0" dirty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Inter 18pt Light" panose="02000503000000020004" pitchFamily="2" charset="0"/>
                <a:ea typeface="Inter 18pt Light" panose="02000503000000020004" pitchFamily="2" charset="0"/>
                <a:cs typeface="Lucida Sans" pitchFamily="2"/>
              </a:rPr>
              <a:t>выдвижного исполнения, без изменения основного конструктива НКУ.</a:t>
            </a:r>
            <a:endParaRPr lang="en-US" sz="1200" b="0" i="0" u="none" strike="noStrike" kern="1200" cap="none" spc="0" baseline="0" dirty="0">
              <a:ln>
                <a:noFill/>
              </a:ln>
              <a:highlight>
                <a:scrgbClr r="0" g="0" b="0">
                  <a:alpha val="0"/>
                </a:scrgbClr>
              </a:highlight>
              <a:latin typeface="Inter 18pt Light" panose="02000503000000020004" pitchFamily="2" charset="0"/>
              <a:ea typeface="Inter 18pt Light" panose="02000503000000020004" pitchFamily="2" charset="0"/>
              <a:cs typeface="Lucida Sans" pitchFamily="2"/>
            </a:endParaRPr>
          </a:p>
          <a:p>
            <a:pPr marL="0" marR="0" lvl="0" indent="0" algn="l" rtl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pPr>
            <a:endParaRPr lang="ru-RU" sz="1200" b="0" i="0" u="none" strike="noStrike" kern="1200" cap="none" spc="0" baseline="0" dirty="0">
              <a:ln>
                <a:noFill/>
              </a:ln>
              <a:highlight>
                <a:scrgbClr r="0" g="0" b="0">
                  <a:alpha val="0"/>
                </a:scrgbClr>
              </a:highlight>
              <a:latin typeface="Inter 18pt Light" panose="02000503000000020004" pitchFamily="2" charset="0"/>
              <a:ea typeface="Inter 18pt Light" panose="02000503000000020004" pitchFamily="2" charset="0"/>
              <a:cs typeface="Lucida Sans" pitchFamily="2"/>
            </a:endParaRPr>
          </a:p>
          <a:p>
            <a:pPr marL="0" marR="0" lvl="0" indent="0" algn="l" rtl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pPr>
            <a:r>
              <a:rPr lang="ru-RU" sz="1200" b="0" i="0" u="none" strike="noStrike" kern="1200" cap="none" spc="0" baseline="0" dirty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Inter 18pt Light" panose="02000503000000020004" pitchFamily="2" charset="0"/>
                <a:ea typeface="Inter 18pt Light" panose="02000503000000020004" pitchFamily="2" charset="0"/>
                <a:cs typeface="Lucida Sans" pitchFamily="2"/>
              </a:rPr>
              <a:t>При необходимости реализуем новую систему вторичных цепей с готовыми жгутами для подключения к новым цепям.</a:t>
            </a:r>
          </a:p>
          <a:p>
            <a:endParaRPr lang="ru-RU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CF7817-A180-DE2E-053B-D6C67447B4F1}"/>
              </a:ext>
            </a:extLst>
          </p:cNvPr>
          <p:cNvSpPr txBox="1"/>
          <p:nvPr/>
        </p:nvSpPr>
        <p:spPr>
          <a:xfrm>
            <a:off x="359675" y="190632"/>
            <a:ext cx="5057899" cy="30811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ctr" anchorCtr="0" compatLnSpc="0">
            <a:spAutoFit/>
          </a:bodyPr>
          <a:lstStyle/>
          <a:p>
            <a:pPr hangingPunct="0"/>
            <a:r>
              <a:rPr lang="ru-RU" sz="1400" b="1" dirty="0">
                <a:highlight>
                  <a:scrgbClr r="0" g="0" b="0">
                    <a:alpha val="0"/>
                  </a:scrgbClr>
                </a:highlight>
                <a:latin typeface="Inter 18pt Light" panose="02000503000000020004" pitchFamily="2" charset="0"/>
                <a:ea typeface="Inter 18pt Light" panose="02000503000000020004" pitchFamily="2" charset="0"/>
              </a:rPr>
              <a:t>БЗАВ </a:t>
            </a:r>
            <a:r>
              <a:rPr lang="en-US" sz="1400" b="1" dirty="0">
                <a:latin typeface="Inter 18pt Light" panose="02000503000000020004" pitchFamily="2" charset="0"/>
                <a:ea typeface="Inter 18pt Light" panose="02000503000000020004" pitchFamily="2" charset="0"/>
              </a:rPr>
              <a:t>APU50-WA-2300_</a:t>
            </a:r>
            <a:r>
              <a:rPr lang="en-US" sz="1400" b="1" kern="0" dirty="0">
                <a:solidFill>
                  <a:schemeClr val="tx1"/>
                </a:solidFill>
                <a:latin typeface="Inter 18pt Light" panose="02000503000000020004" pitchFamily="2" charset="0"/>
                <a:ea typeface="Inter 18pt Light" panose="02000503000000020004" pitchFamily="2" charset="0"/>
                <a:cs typeface="+mn-cs"/>
              </a:rPr>
              <a:t>AR-ACB-3VD-085-2500A-TDCF</a:t>
            </a:r>
            <a:endParaRPr lang="ru-RU" sz="1400" b="1" dirty="0">
              <a:highlight>
                <a:scrgbClr r="0" g="0" b="0">
                  <a:alpha val="0"/>
                </a:scrgbClr>
              </a:highlight>
              <a:latin typeface="Inter 18pt Light" panose="02000503000000020004" pitchFamily="2" charset="0"/>
              <a:ea typeface="Inter 18pt Light" panose="0200050300000002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ED2298-B9FF-6E6E-F42E-EB360A904707}"/>
              </a:ext>
            </a:extLst>
          </p:cNvPr>
          <p:cNvSpPr txBox="1"/>
          <p:nvPr/>
        </p:nvSpPr>
        <p:spPr>
          <a:xfrm>
            <a:off x="235933" y="10009623"/>
            <a:ext cx="1209409" cy="32273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200" i="1" dirty="0">
                <a:latin typeface="Liberation Sans" pitchFamily="18"/>
                <a:ea typeface="Microsoft YaHei" pitchFamily="2"/>
                <a:cs typeface="Lucida Sans" pitchFamily="2"/>
              </a:rPr>
              <a:t>www.newcb.ru</a:t>
            </a:r>
            <a:endParaRPr lang="ru-RU" sz="1200" b="0" i="0" u="none" strike="noStrike" kern="1200" cap="none" dirty="0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pic>
        <p:nvPicPr>
          <p:cNvPr id="8" name="Рисунок 7" descr="Изображение выглядит как машина, электроника, копировальный аппарат, принтер&#10;&#10;Автоматически созданное описание">
            <a:extLst>
              <a:ext uri="{FF2B5EF4-FFF2-40B4-BE49-F238E27FC236}">
                <a16:creationId xmlns:a16="http://schemas.microsoft.com/office/drawing/2014/main" id="{96326EF0-1CA7-EBED-94B0-8F2F5631B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76" y="5585340"/>
            <a:ext cx="3411794" cy="3128616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ашина, Масштабная модель, инжиниринг&#10;&#10;Автоматически созданное описание">
            <a:extLst>
              <a:ext uri="{FF2B5EF4-FFF2-40B4-BE49-F238E27FC236}">
                <a16:creationId xmlns:a16="http://schemas.microsoft.com/office/drawing/2014/main" id="{53E4CDC5-8915-E80D-AC80-C37482656B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181" y="5509121"/>
            <a:ext cx="3394952" cy="32048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2D99FD-589A-1AC6-D3B2-E9DC970600D0}"/>
              </a:ext>
            </a:extLst>
          </p:cNvPr>
          <p:cNvSpPr txBox="1"/>
          <p:nvPr/>
        </p:nvSpPr>
        <p:spPr>
          <a:xfrm>
            <a:off x="6705600" y="10114107"/>
            <a:ext cx="504951" cy="29734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E9D0BABF-EF7E-48A9-841D-946272D6E093}" type="slidenum">
              <a:rPr lang="ru-RU" sz="14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2</a:t>
            </a:fld>
            <a:endParaRPr lang="ru-RU" sz="1400" b="0" i="0" u="none" strike="noStrike" kern="1200" cap="none" dirty="0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0AE6F73-0BE7-A2DB-6089-5C804E3B39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82464"/>
              </p:ext>
            </p:extLst>
          </p:nvPr>
        </p:nvGraphicFramePr>
        <p:xfrm>
          <a:off x="425880" y="967680"/>
          <a:ext cx="6698879" cy="877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70760">
                  <a:extLst>
                    <a:ext uri="{9D8B030D-6E8A-4147-A177-3AD203B41FA5}">
                      <a16:colId xmlns:a16="http://schemas.microsoft.com/office/drawing/2014/main" val="2444883747"/>
                    </a:ext>
                  </a:extLst>
                </a:gridCol>
                <a:gridCol w="3528119">
                  <a:extLst>
                    <a:ext uri="{9D8B030D-6E8A-4147-A177-3AD203B41FA5}">
                      <a16:colId xmlns:a16="http://schemas.microsoft.com/office/drawing/2014/main" val="669696076"/>
                    </a:ext>
                  </a:extLst>
                </a:gridCol>
              </a:tblGrid>
              <a:tr h="346320"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100" b="1" i="1" kern="0">
                          <a:latin typeface="Verdana" pitchFamily="18"/>
                          <a:ea typeface="Times New Roman" pitchFamily="2"/>
                          <a:cs typeface="Verdana" pitchFamily="18"/>
                        </a:defRPr>
                      </a:pPr>
                      <a:r>
                        <a:rPr lang="ru-RU" sz="1200" b="1" u="none" strike="noStrike" kern="0" cap="none" dirty="0">
                          <a:ln>
                            <a:noFill/>
                          </a:ln>
                          <a:latin typeface="Inter 18pt Light" panose="02000503000000020004" pitchFamily="2" charset="0"/>
                          <a:ea typeface="Inter 18pt Light" panose="02000503000000020004" pitchFamily="2" charset="0"/>
                          <a:cs typeface="Liberation Sans" panose="020B0604020202020204" pitchFamily="34" charset="0"/>
                        </a:rPr>
                        <a:t>Наименование</a:t>
                      </a:r>
                      <a:endParaRPr lang="ru-RU" sz="1200" b="1" i="1" u="none" strike="noStrike" kern="0" cap="none" dirty="0">
                        <a:ln>
                          <a:noFill/>
                        </a:ln>
                        <a:latin typeface="Inter 18pt Light" panose="02000503000000020004" pitchFamily="2" charset="0"/>
                        <a:ea typeface="Inter 18pt Light" panose="02000503000000020004" pitchFamily="2" charset="0"/>
                        <a:cs typeface="Liberation Sans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ru-RU" sz="1200" b="1" dirty="0">
                          <a:highlight>
                            <a:scrgbClr r="0" g="0" b="0">
                              <a:alpha val="0"/>
                            </a:scrgbClr>
                          </a:highlight>
                          <a:latin typeface="Inter 18pt Light" panose="02000503000000020004" pitchFamily="2" charset="0"/>
                          <a:ea typeface="Inter 18pt Light" panose="02000503000000020004" pitchFamily="2" charset="0"/>
                        </a:rPr>
                        <a:t>БЗАВ </a:t>
                      </a:r>
                      <a:r>
                        <a:rPr lang="en-US" sz="1200" b="1" dirty="0">
                          <a:latin typeface="Inter 18pt Light" panose="02000503000000020004" pitchFamily="2" charset="0"/>
                          <a:ea typeface="Inter 18pt Light" panose="02000503000000020004" pitchFamily="2" charset="0"/>
                        </a:rPr>
                        <a:t>APU50-WA-2300_</a:t>
                      </a:r>
                      <a:r>
                        <a:rPr lang="en-US" sz="1200" b="1" kern="0" dirty="0">
                          <a:solidFill>
                            <a:schemeClr val="tx1"/>
                          </a:solidFill>
                          <a:latin typeface="Inter 18pt Light" panose="02000503000000020004" pitchFamily="2" charset="0"/>
                          <a:ea typeface="Inter 18pt Light" panose="02000503000000020004" pitchFamily="2" charset="0"/>
                          <a:cs typeface="+mn-cs"/>
                        </a:rPr>
                        <a:t>AR-ACB-3VD-085-2500A-TDCF</a:t>
                      </a:r>
                      <a:endParaRPr lang="ru-RU" sz="1200" b="1" dirty="0">
                        <a:highlight>
                          <a:scrgbClr r="0" g="0" b="0">
                            <a:alpha val="0"/>
                          </a:scrgbClr>
                        </a:highlight>
                        <a:latin typeface="Inter 18pt Light" panose="02000503000000020004" pitchFamily="2" charset="0"/>
                        <a:ea typeface="Inter 18pt Light" panose="02000503000000020004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39344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100" b="1" i="1">
                          <a:latin typeface="Verdana" pitchFamily="18"/>
                          <a:ea typeface="Times New Roman" pitchFamily="2"/>
                          <a:cs typeface="Verdana" pitchFamily="18"/>
                        </a:defRPr>
                      </a:pPr>
                      <a:r>
                        <a:rPr lang="ru-RU" sz="1200" b="1" u="none" strike="noStrike" kern="0" cap="none" dirty="0">
                          <a:ln>
                            <a:noFill/>
                          </a:ln>
                          <a:latin typeface="Inter 18pt Light" panose="02000503000000020004" pitchFamily="2" charset="0"/>
                          <a:ea typeface="Inter 18pt Light" panose="02000503000000020004" pitchFamily="2" charset="0"/>
                          <a:cs typeface="Liberation Sans" panose="020B0604020202020204" pitchFamily="34" charset="0"/>
                        </a:rPr>
                        <a:t>Описание</a:t>
                      </a:r>
                      <a:endParaRPr lang="ru-RU" sz="1200" b="1" i="1" u="none" strike="noStrike" kern="0" cap="none" dirty="0">
                        <a:ln>
                          <a:noFill/>
                        </a:ln>
                        <a:latin typeface="Inter 18pt Light" panose="02000503000000020004" pitchFamily="2" charset="0"/>
                        <a:ea typeface="Inter 18pt Light" panose="02000503000000020004" pitchFamily="2" charset="0"/>
                        <a:cs typeface="Liberation Sans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100" kern="0">
                          <a:latin typeface="Verdana" pitchFamily="18"/>
                          <a:ea typeface="Times New Roman" pitchFamily="2"/>
                        </a:defRPr>
                      </a:pPr>
                      <a:r>
                        <a:rPr lang="ru-RU" sz="1200" b="0" u="none" strike="noStrike" kern="0" cap="none" dirty="0">
                          <a:ln>
                            <a:noFill/>
                          </a:ln>
                          <a:latin typeface="Inter 18pt Light" panose="02000503000000020004" pitchFamily="2" charset="0"/>
                          <a:ea typeface="Inter 18pt Light" panose="02000503000000020004" pitchFamily="2" charset="0"/>
                          <a:cs typeface="Liberation Sans" panose="020B0604020202020204" pitchFamily="34" charset="0"/>
                        </a:rPr>
                        <a:t>Блок замены автоматического выключателя  </a:t>
                      </a:r>
                      <a:r>
                        <a:rPr lang="ru-RU" sz="1200" b="0" i="0" u="none" strike="noStrike" kern="1200" cap="none" spc="0" baseline="0" dirty="0">
                          <a:ln>
                            <a:noFill/>
                          </a:ln>
                          <a:highlight>
                            <a:scrgbClr r="0" g="0" b="0">
                              <a:alpha val="0"/>
                            </a:scrgbClr>
                          </a:highlight>
                          <a:latin typeface="Inter 18pt Light" panose="02000503000000020004" pitchFamily="2" charset="0"/>
                          <a:ea typeface="Inter 18pt Light" panose="02000503000000020004" pitchFamily="2" charset="0"/>
                          <a:cs typeface="Lucida Sans" pitchFamily="2"/>
                        </a:rPr>
                        <a:t> </a:t>
                      </a:r>
                      <a:r>
                        <a:rPr lang="en-US" sz="1200" b="1" dirty="0" err="1">
                          <a:highlight>
                            <a:scrgbClr r="0" g="0" b="0">
                              <a:alpha val="0"/>
                            </a:scrgbClr>
                          </a:highlight>
                          <a:latin typeface="Inter 18pt Light" panose="02000503000000020004" pitchFamily="2" charset="0"/>
                          <a:ea typeface="Inter 18pt Light" panose="02000503000000020004" pitchFamily="2" charset="0"/>
                        </a:rPr>
                        <a:t>Apena</a:t>
                      </a:r>
                      <a:r>
                        <a:rPr lang="en-US" sz="1200" b="1" dirty="0">
                          <a:highlight>
                            <a:scrgbClr r="0" g="0" b="0">
                              <a:alpha val="0"/>
                            </a:scrgbClr>
                          </a:highlight>
                          <a:latin typeface="Inter 18pt Light" panose="02000503000000020004" pitchFamily="2" charset="0"/>
                          <a:ea typeface="Inter 18pt Light" panose="02000503000000020004" pitchFamily="2" charset="0"/>
                        </a:rPr>
                        <a:t> APU-50W/A  2300 </a:t>
                      </a:r>
                      <a:r>
                        <a:rPr lang="ru-RU" sz="1200" b="1" dirty="0">
                          <a:highlight>
                            <a:scrgbClr r="0" g="0" b="0">
                              <a:alpha val="0"/>
                            </a:scrgbClr>
                          </a:highlight>
                          <a:latin typeface="Inter 18pt Light" panose="02000503000000020004" pitchFamily="2" charset="0"/>
                          <a:ea typeface="Inter 18pt Light" panose="02000503000000020004" pitchFamily="2" charset="0"/>
                        </a:rPr>
                        <a:t>А </a:t>
                      </a:r>
                      <a:r>
                        <a:rPr lang="ru-RU" sz="1200" b="1" dirty="0">
                          <a:highlight>
                            <a:scrgbClr r="0" g="0" b="0">
                              <a:alpha val="0"/>
                            </a:scrgbClr>
                          </a:highlight>
                          <a:latin typeface="Inter 18pt Light" panose="02000503000000020004" pitchFamily="2" charset="0"/>
                          <a:ea typeface="Inter 18pt Light" panose="02000503000000020004" pitchFamily="2" charset="0"/>
                          <a:cs typeface="Lucida Sans" pitchFamily="2"/>
                        </a:rPr>
                        <a:t>выкатного</a:t>
                      </a:r>
                      <a:r>
                        <a:rPr lang="ru-RU" sz="1200" b="1" i="0" u="none" strike="noStrike" kern="1200" cap="none" spc="0" baseline="0" dirty="0">
                          <a:ln>
                            <a:noFill/>
                          </a:ln>
                          <a:highlight>
                            <a:scrgbClr r="0" g="0" b="0">
                              <a:alpha val="0"/>
                            </a:scrgbClr>
                          </a:highlight>
                          <a:latin typeface="Inter 18pt Light" panose="02000503000000020004" pitchFamily="2" charset="0"/>
                          <a:ea typeface="Inter 18pt Light" panose="02000503000000020004" pitchFamily="2" charset="0"/>
                          <a:cs typeface="Lucida Sans" pitchFamily="2"/>
                        </a:rPr>
                        <a:t> исполнения 3-х полюсный </a:t>
                      </a:r>
                      <a:r>
                        <a:rPr lang="ru-RU" sz="1200" b="0" u="none" strike="noStrike" kern="0" cap="none" dirty="0">
                          <a:ln>
                            <a:noFill/>
                          </a:ln>
                          <a:latin typeface="Inter 18pt Light" panose="02000503000000020004" pitchFamily="2" charset="0"/>
                          <a:ea typeface="Inter 18pt Light" panose="02000503000000020004" pitchFamily="2" charset="0"/>
                          <a:cs typeface="Liberation Sans" panose="020B0604020202020204" pitchFamily="34" charset="0"/>
                        </a:rPr>
                        <a:t>на новый автоматический выключатель. Время замены блока в ячейке около 3-х часов без изменения конструкции ячейки и токоведущих шин. Новый автоматический выключатель в составе комплекта </a:t>
                      </a:r>
                      <a:r>
                        <a:rPr lang="en-US" sz="1200" b="1" kern="0" dirty="0">
                          <a:solidFill>
                            <a:schemeClr val="tx1"/>
                          </a:solidFill>
                          <a:latin typeface="Inter 18pt Light" panose="02000503000000020004" pitchFamily="2" charset="0"/>
                          <a:ea typeface="Inter 18pt Light" panose="02000503000000020004" pitchFamily="2" charset="0"/>
                          <a:cs typeface="+mn-cs"/>
                        </a:rPr>
                        <a:t>AR-ACB-3VD-085-2500A-TDCF</a:t>
                      </a:r>
                      <a:endParaRPr lang="ru-RU" sz="1200" b="1" kern="0" dirty="0">
                        <a:solidFill>
                          <a:schemeClr val="tx1"/>
                        </a:solidFill>
                        <a:highlight>
                          <a:scrgbClr r="0" g="0" b="0">
                            <a:alpha val="0"/>
                          </a:scrgbClr>
                        </a:highlight>
                        <a:latin typeface="Inter 18pt Light" panose="02000503000000020004" pitchFamily="2" charset="0"/>
                        <a:ea typeface="Inter 18pt Light" panose="02000503000000020004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18466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100" b="1" i="1">
                          <a:latin typeface="Verdana" pitchFamily="18"/>
                          <a:ea typeface="Times New Roman" pitchFamily="2"/>
                          <a:cs typeface="Verdana" pitchFamily="18"/>
                        </a:defRPr>
                      </a:pPr>
                      <a:r>
                        <a:rPr lang="ru-RU" sz="1200" b="1" u="none" strike="noStrike" kern="0" cap="none" dirty="0">
                          <a:ln>
                            <a:noFill/>
                          </a:ln>
                          <a:latin typeface="Inter 18pt Light" panose="02000503000000020004" pitchFamily="2" charset="0"/>
                          <a:ea typeface="Inter 18pt Light" panose="02000503000000020004" pitchFamily="2" charset="0"/>
                          <a:cs typeface="Liberation Sans" panose="020B0604020202020204" pitchFamily="34" charset="0"/>
                        </a:rPr>
                        <a:t>Новый автоматический выключатель в составе</a:t>
                      </a:r>
                      <a:endParaRPr lang="ru-RU" sz="1200" b="1" i="1" u="none" strike="noStrike" kern="0" cap="none" dirty="0">
                        <a:ln>
                          <a:noFill/>
                        </a:ln>
                        <a:latin typeface="Inter 18pt Light" panose="02000503000000020004" pitchFamily="2" charset="0"/>
                        <a:ea typeface="Inter 18pt Light" panose="02000503000000020004" pitchFamily="2" charset="0"/>
                        <a:cs typeface="Liberation Sans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/>
                      </a:pPr>
                      <a:r>
                        <a:rPr lang="en-US" sz="1200" b="0" u="none" strike="noStrike" kern="0" cap="none" dirty="0">
                          <a:ln>
                            <a:noFill/>
                          </a:ln>
                          <a:latin typeface="Inter 18pt Light" panose="02000503000000020004" pitchFamily="2" charset="0"/>
                          <a:ea typeface="Inter 18pt Light" panose="02000503000000020004" pitchFamily="2" charset="0"/>
                          <a:cs typeface="Liberation Sans" panose="020B0604020202020204" pitchFamily="34" charset="0"/>
                        </a:rPr>
                        <a:t>IEK ARMAT</a:t>
                      </a:r>
                      <a:r>
                        <a:rPr lang="ru-RU" sz="1200" b="0" u="none" strike="noStrike" kern="0" cap="none" dirty="0">
                          <a:ln>
                            <a:noFill/>
                          </a:ln>
                          <a:latin typeface="Inter 18pt Light" panose="02000503000000020004" pitchFamily="2" charset="0"/>
                          <a:ea typeface="Inter 18pt Light" panose="02000503000000020004" pitchFamily="2" charset="0"/>
                          <a:cs typeface="Liberation Sans" panose="020B0604020202020204" pitchFamily="34" charset="0"/>
                        </a:rPr>
                        <a:t> Воздушный автоматический выключатель выдвижного исполнения </a:t>
                      </a:r>
                      <a:r>
                        <a:rPr lang="en-US" sz="1200" b="0" u="none" strike="noStrike" kern="0" cap="none" dirty="0">
                          <a:ln>
                            <a:noFill/>
                          </a:ln>
                          <a:latin typeface="Inter 18pt Light" panose="02000503000000020004" pitchFamily="2" charset="0"/>
                          <a:ea typeface="Inter 18pt Light" panose="02000503000000020004" pitchFamily="2" charset="0"/>
                          <a:cs typeface="Liberation Sans" panose="020B0604020202020204" pitchFamily="34" charset="0"/>
                        </a:rPr>
                        <a:t>3</a:t>
                      </a:r>
                      <a:r>
                        <a:rPr lang="ru-RU" sz="1200" b="0" u="none" strike="noStrike" kern="0" cap="none" dirty="0">
                          <a:ln>
                            <a:noFill/>
                          </a:ln>
                          <a:latin typeface="Inter 18pt Light" panose="02000503000000020004" pitchFamily="2" charset="0"/>
                          <a:ea typeface="Inter 18pt Light" panose="02000503000000020004" pitchFamily="2" charset="0"/>
                          <a:cs typeface="Liberation Sans" panose="020B0604020202020204" pitchFamily="34" charset="0"/>
                        </a:rPr>
                        <a:t>P </a:t>
                      </a:r>
                      <a:r>
                        <a:rPr lang="en-US" sz="1200" b="0" u="none" strike="noStrike" kern="0" cap="none" dirty="0">
                          <a:ln>
                            <a:noFill/>
                          </a:ln>
                          <a:latin typeface="Inter 18pt Light" panose="02000503000000020004" pitchFamily="2" charset="0"/>
                          <a:ea typeface="Inter 18pt Light" panose="02000503000000020004" pitchFamily="2" charset="0"/>
                          <a:cs typeface="Liberation Sans" panose="020B0604020202020204" pitchFamily="34" charset="0"/>
                        </a:rPr>
                        <a:t>D 85кА</a:t>
                      </a:r>
                      <a:r>
                        <a:rPr lang="ru-RU" sz="1200" b="0" u="none" strike="noStrike" kern="0" cap="none" dirty="0">
                          <a:ln>
                            <a:noFill/>
                          </a:ln>
                          <a:latin typeface="Inter 18pt Light" panose="02000503000000020004" pitchFamily="2" charset="0"/>
                          <a:ea typeface="Inter 18pt Light" panose="02000503000000020004" pitchFamily="2" charset="0"/>
                          <a:cs typeface="Liberation Sans" panose="020B0604020202020204" pitchFamily="34" charset="0"/>
                        </a:rPr>
                        <a:t> </a:t>
                      </a:r>
                      <a:r>
                        <a:rPr lang="en-US" sz="1200" b="0" u="none" strike="noStrike" kern="0" cap="none" dirty="0">
                          <a:ln>
                            <a:noFill/>
                          </a:ln>
                          <a:latin typeface="Inter 18pt Light" panose="02000503000000020004" pitchFamily="2" charset="0"/>
                          <a:ea typeface="Inter 18pt Light" panose="02000503000000020004" pitchFamily="2" charset="0"/>
                          <a:cs typeface="Liberation Sans" panose="020B0604020202020204" pitchFamily="34" charset="0"/>
                        </a:rPr>
                        <a:t>2500</a:t>
                      </a:r>
                      <a:r>
                        <a:rPr lang="ru-RU" sz="1200" b="0" u="none" strike="noStrike" kern="0" cap="none" dirty="0">
                          <a:ln>
                            <a:noFill/>
                          </a:ln>
                          <a:latin typeface="Inter 18pt Light" panose="02000503000000020004" pitchFamily="2" charset="0"/>
                          <a:ea typeface="Inter 18pt Light" panose="02000503000000020004" pitchFamily="2" charset="0"/>
                          <a:cs typeface="Liberation Sans" panose="020B0604020202020204" pitchFamily="34" charset="0"/>
                        </a:rPr>
                        <a:t>А расцепитель </a:t>
                      </a:r>
                      <a:r>
                        <a:rPr lang="en-US" sz="1200" b="0" u="none" strike="noStrike" kern="0" cap="none" dirty="0">
                          <a:ln>
                            <a:noFill/>
                          </a:ln>
                          <a:latin typeface="Inter 18pt Light" panose="02000503000000020004" pitchFamily="2" charset="0"/>
                          <a:ea typeface="Inter 18pt Light" panose="02000503000000020004" pitchFamily="2" charset="0"/>
                          <a:cs typeface="Liberation Sans" panose="020B0604020202020204" pitchFamily="34" charset="0"/>
                        </a:rPr>
                        <a:t>TD</a:t>
                      </a:r>
                      <a:r>
                        <a:rPr lang="ru-RU" sz="1200" b="0" u="none" strike="noStrike" kern="0" cap="none" dirty="0">
                          <a:ln>
                            <a:noFill/>
                          </a:ln>
                          <a:latin typeface="Inter 18pt Light" panose="02000503000000020004" pitchFamily="2" charset="0"/>
                          <a:ea typeface="Inter 18pt Light" panose="02000503000000020004" pitchFamily="2" charset="0"/>
                          <a:cs typeface="Liberation Sans" panose="020B0604020202020204" pitchFamily="34" charset="0"/>
                        </a:rPr>
                        <a:t> с комплектом аксессуаров 220В: мотор привод катушка включения катушка отключения. </a:t>
                      </a:r>
                      <a:r>
                        <a:rPr lang="ru-RU" sz="1200" b="0" i="1" u="none" strike="noStrike" kern="0" cap="none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latin typeface="Inter 18pt Light" panose="02000503000000020004" pitchFamily="2" charset="0"/>
                          <a:ea typeface="Inter 18pt Light" panose="02000503000000020004" pitchFamily="2" charset="0"/>
                          <a:cs typeface="Liberation Sans" panose="020B06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Описание</a:t>
                      </a:r>
                      <a:r>
                        <a:rPr lang="ru-RU" sz="1200" b="0" u="none" strike="noStrike" kern="0" cap="none" dirty="0">
                          <a:ln>
                            <a:noFill/>
                          </a:ln>
                          <a:latin typeface="Inter 18pt Light" panose="02000503000000020004" pitchFamily="2" charset="0"/>
                          <a:ea typeface="Inter 18pt Light" panose="02000503000000020004" pitchFamily="2" charset="0"/>
                          <a:cs typeface="Liberation Sans" panose="020B0604020202020204" pitchFamily="34" charset="0"/>
                        </a:rPr>
                        <a:t>. </a:t>
                      </a:r>
                      <a:endParaRPr lang="ru-RU" sz="1200" b="0" i="1" u="none" strike="noStrike" kern="0" cap="none" dirty="0">
                        <a:ln>
                          <a:noFill/>
                        </a:ln>
                        <a:solidFill>
                          <a:schemeClr val="accent1"/>
                        </a:solidFill>
                        <a:latin typeface="Inter 18pt Light" panose="02000503000000020004" pitchFamily="2" charset="0"/>
                        <a:ea typeface="Inter 18pt Light" panose="02000503000000020004" pitchFamily="2" charset="0"/>
                        <a:cs typeface="Liberation Sans" panose="020B0604020202020204" pitchFamily="34" charset="0"/>
                        <a:hlinkClick r:id="rId4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51294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100" b="1" i="1">
                          <a:latin typeface="Verdana" pitchFamily="18"/>
                          <a:ea typeface="Times New Roman" pitchFamily="2"/>
                          <a:cs typeface="Verdana" pitchFamily="18"/>
                        </a:defRPr>
                      </a:pPr>
                      <a:r>
                        <a:rPr lang="ru-RU" sz="1200" b="1" u="none" strike="noStrike" kern="0" cap="none" dirty="0">
                          <a:ln>
                            <a:noFill/>
                          </a:ln>
                          <a:latin typeface="Inter 18pt Light" panose="02000503000000020004" pitchFamily="2" charset="0"/>
                          <a:ea typeface="Inter 18pt Light" panose="02000503000000020004" pitchFamily="2" charset="0"/>
                          <a:cs typeface="Liberation Sans" panose="020B0604020202020204" pitchFamily="34" charset="0"/>
                        </a:rPr>
                        <a:t>Номинальный ток </a:t>
                      </a:r>
                      <a:r>
                        <a:rPr lang="ru-RU" sz="1200" b="1" u="none" strike="noStrike" kern="0" cap="none" dirty="0" err="1">
                          <a:ln>
                            <a:noFill/>
                          </a:ln>
                          <a:latin typeface="Inter 18pt Light" panose="02000503000000020004" pitchFamily="2" charset="0"/>
                          <a:ea typeface="Inter 18pt Light" panose="02000503000000020004" pitchFamily="2" charset="0"/>
                          <a:cs typeface="Liberation Sans" panose="020B0604020202020204" pitchFamily="34" charset="0"/>
                        </a:rPr>
                        <a:t>Iном</a:t>
                      </a:r>
                      <a:r>
                        <a:rPr lang="ru-RU" sz="1200" b="1" u="none" strike="noStrike" kern="0" cap="none" dirty="0">
                          <a:ln>
                            <a:noFill/>
                          </a:ln>
                          <a:latin typeface="Inter 18pt Light" panose="02000503000000020004" pitchFamily="2" charset="0"/>
                          <a:ea typeface="Inter 18pt Light" panose="02000503000000020004" pitchFamily="2" charset="0"/>
                          <a:cs typeface="Liberation Sans" panose="020B0604020202020204" pitchFamily="34" charset="0"/>
                        </a:rPr>
                        <a:t>, А</a:t>
                      </a:r>
                      <a:endParaRPr lang="ru-RU" sz="1200" b="1" i="1" u="none" strike="noStrike" kern="0" cap="none" dirty="0">
                        <a:ln>
                          <a:noFill/>
                        </a:ln>
                        <a:latin typeface="Inter 18pt Light" panose="02000503000000020004" pitchFamily="2" charset="0"/>
                        <a:ea typeface="Inter 18pt Light" panose="02000503000000020004" pitchFamily="2" charset="0"/>
                        <a:cs typeface="Liberation Sans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en-US" sz="1100" kern="0">
                          <a:latin typeface="Verdana" pitchFamily="18"/>
                          <a:ea typeface="Times New Roman" pitchFamily="2"/>
                          <a:cs typeface="Verdana" pitchFamily="18"/>
                        </a:defRPr>
                      </a:pPr>
                      <a:r>
                        <a:rPr lang="en-US" sz="1200" b="0" u="none" strike="noStrike" kern="0" cap="none" dirty="0">
                          <a:ln>
                            <a:noFill/>
                          </a:ln>
                          <a:latin typeface="Inter 18pt Light" panose="02000503000000020004" pitchFamily="2" charset="0"/>
                          <a:ea typeface="Inter 18pt Light" panose="02000503000000020004" pitchFamily="2" charset="0"/>
                          <a:cs typeface="Liberation Sans" panose="020B0604020202020204" pitchFamily="34" charset="0"/>
                        </a:rPr>
                        <a:t>2500</a:t>
                      </a:r>
                      <a:endParaRPr lang="en-US" sz="1200" b="0" i="0" u="none" strike="noStrike" kern="0" cap="none" dirty="0">
                        <a:ln>
                          <a:noFill/>
                        </a:ln>
                        <a:latin typeface="Inter 18pt Light" panose="02000503000000020004" pitchFamily="2" charset="0"/>
                        <a:ea typeface="Inter 18pt Light" panose="02000503000000020004" pitchFamily="2" charset="0"/>
                        <a:cs typeface="Liberation Sans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808422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100" b="1" i="1">
                          <a:latin typeface="Verdana" pitchFamily="18"/>
                          <a:ea typeface="Times New Roman" pitchFamily="2"/>
                          <a:cs typeface="Verdana" pitchFamily="18"/>
                        </a:defRPr>
                      </a:pPr>
                      <a:r>
                        <a:rPr lang="ru-RU" sz="1200" b="1" u="none" strike="noStrike" kern="0" cap="none">
                          <a:ln>
                            <a:noFill/>
                          </a:ln>
                          <a:latin typeface="Inter 18pt Light" panose="02000503000000020004" pitchFamily="2" charset="0"/>
                          <a:ea typeface="Inter 18pt Light" panose="02000503000000020004" pitchFamily="2" charset="0"/>
                          <a:cs typeface="Liberation Sans" panose="020B0604020202020204" pitchFamily="34" charset="0"/>
                        </a:rPr>
                        <a:t>Пределы регулировки номинального тока Iном, А</a:t>
                      </a:r>
                      <a:endParaRPr lang="ru-RU" sz="1200" b="1" i="1" u="none" strike="noStrike" kern="0" cap="none">
                        <a:ln>
                          <a:noFill/>
                        </a:ln>
                        <a:latin typeface="Inter 18pt Light" panose="02000503000000020004" pitchFamily="2" charset="0"/>
                        <a:ea typeface="Inter 18pt Light" panose="02000503000000020004" pitchFamily="2" charset="0"/>
                        <a:cs typeface="Liberation Sans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100" kern="0">
                          <a:latin typeface="Verdana" pitchFamily="18"/>
                          <a:ea typeface="Times New Roman" pitchFamily="2"/>
                          <a:cs typeface="Verdana" pitchFamily="18"/>
                        </a:defRPr>
                      </a:pPr>
                      <a:r>
                        <a:rPr lang="ru-RU" sz="1200" b="0" u="none" strike="noStrike" kern="0" cap="none" dirty="0">
                          <a:ln>
                            <a:noFill/>
                          </a:ln>
                          <a:latin typeface="Inter 18pt Light" panose="02000503000000020004" pitchFamily="2" charset="0"/>
                          <a:ea typeface="Inter 18pt Light" panose="02000503000000020004" pitchFamily="2" charset="0"/>
                          <a:cs typeface="Liberation Sans" panose="020B0604020202020204" pitchFamily="34" charset="0"/>
                        </a:rPr>
                        <a:t>0,4; 0,5; 0,6; 0,7; 0,8; 0,9; 0,95; 1,0 от </a:t>
                      </a:r>
                      <a:r>
                        <a:rPr lang="ru-RU" sz="1200" b="1" u="none" strike="noStrike" kern="0" cap="none" dirty="0" err="1">
                          <a:ln>
                            <a:noFill/>
                          </a:ln>
                          <a:latin typeface="Inter 18pt Light" panose="02000503000000020004" pitchFamily="2" charset="0"/>
                          <a:ea typeface="Inter 18pt Light" panose="02000503000000020004" pitchFamily="2" charset="0"/>
                          <a:cs typeface="Liberation Sans" panose="020B0604020202020204" pitchFamily="34" charset="0"/>
                        </a:rPr>
                        <a:t>Iном</a:t>
                      </a:r>
                      <a:endParaRPr lang="ru-RU" sz="1200" b="1" i="1" u="none" strike="noStrike" kern="0" cap="none" dirty="0">
                        <a:ln>
                          <a:noFill/>
                        </a:ln>
                        <a:latin typeface="Inter 18pt Light" panose="02000503000000020004" pitchFamily="2" charset="0"/>
                        <a:ea typeface="Inter 18pt Light" panose="02000503000000020004" pitchFamily="2" charset="0"/>
                        <a:cs typeface="Liberation Sans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13785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100" b="1" i="1">
                          <a:latin typeface="Verdana" pitchFamily="18"/>
                          <a:ea typeface="Times New Roman" pitchFamily="2"/>
                          <a:cs typeface="Verdana" pitchFamily="18"/>
                        </a:defRPr>
                      </a:pPr>
                      <a:r>
                        <a:rPr lang="ru-RU" sz="1200" b="1" u="none" strike="noStrike" kern="0" cap="none">
                          <a:ln>
                            <a:noFill/>
                          </a:ln>
                          <a:latin typeface="Inter 18pt Light" panose="02000503000000020004" pitchFamily="2" charset="0"/>
                          <a:ea typeface="Inter 18pt Light" panose="02000503000000020004" pitchFamily="2" charset="0"/>
                          <a:cs typeface="Liberation Sans" panose="020B0604020202020204" pitchFamily="34" charset="0"/>
                        </a:rPr>
                        <a:t>Номинальное рабочее напряжение переменного тока Ue, В</a:t>
                      </a:r>
                      <a:endParaRPr lang="ru-RU" sz="1200" b="1" i="1" u="none" strike="noStrike" kern="0" cap="none">
                        <a:ln>
                          <a:noFill/>
                        </a:ln>
                        <a:latin typeface="Inter 18pt Light" panose="02000503000000020004" pitchFamily="2" charset="0"/>
                        <a:ea typeface="Inter 18pt Light" panose="02000503000000020004" pitchFamily="2" charset="0"/>
                        <a:cs typeface="Liberation Sans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100" kern="0">
                          <a:latin typeface="Verdana" pitchFamily="18"/>
                          <a:ea typeface="Times New Roman" pitchFamily="2"/>
                          <a:cs typeface="Verdana" pitchFamily="18"/>
                        </a:defRPr>
                      </a:pPr>
                      <a:r>
                        <a:rPr lang="ru-RU" sz="1200" b="0" u="none" strike="noStrike" kern="0" cap="none" dirty="0">
                          <a:ln>
                            <a:noFill/>
                          </a:ln>
                          <a:latin typeface="Inter 18pt Light" panose="02000503000000020004" pitchFamily="2" charset="0"/>
                          <a:ea typeface="Inter 18pt Light" panose="02000503000000020004" pitchFamily="2" charset="0"/>
                          <a:cs typeface="Liberation Sans" panose="020B0604020202020204" pitchFamily="34" charset="0"/>
                        </a:rPr>
                        <a:t>690</a:t>
                      </a:r>
                      <a:endParaRPr lang="ru-RU" sz="1200" b="0" i="0" u="none" strike="noStrike" kern="0" cap="none" dirty="0">
                        <a:ln>
                          <a:noFill/>
                        </a:ln>
                        <a:latin typeface="Inter 18pt Light" panose="02000503000000020004" pitchFamily="2" charset="0"/>
                        <a:ea typeface="Inter 18pt Light" panose="02000503000000020004" pitchFamily="2" charset="0"/>
                        <a:cs typeface="Liberation Sans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66053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100" b="1" i="1">
                          <a:latin typeface="Verdana" pitchFamily="18"/>
                          <a:ea typeface="Times New Roman" pitchFamily="2"/>
                          <a:cs typeface="Verdana" pitchFamily="18"/>
                        </a:defRPr>
                      </a:pPr>
                      <a:r>
                        <a:rPr lang="ru-RU" sz="1200" b="1" u="none" strike="noStrike" kern="0" cap="none">
                          <a:ln>
                            <a:noFill/>
                          </a:ln>
                          <a:latin typeface="Inter 18pt Light" panose="02000503000000020004" pitchFamily="2" charset="0"/>
                          <a:ea typeface="Inter 18pt Light" panose="02000503000000020004" pitchFamily="2" charset="0"/>
                          <a:cs typeface="Liberation Sans" panose="020B0604020202020204" pitchFamily="34" charset="0"/>
                        </a:rPr>
                        <a:t>Предельная коммутационная способность переменного тока Icu, кА</a:t>
                      </a:r>
                      <a:endParaRPr lang="ru-RU" sz="1200" b="1" i="1" u="none" strike="noStrike" kern="0" cap="none">
                        <a:ln>
                          <a:noFill/>
                        </a:ln>
                        <a:latin typeface="Inter 18pt Light" panose="02000503000000020004" pitchFamily="2" charset="0"/>
                        <a:ea typeface="Inter 18pt Light" panose="02000503000000020004" pitchFamily="2" charset="0"/>
                        <a:cs typeface="Liberation Sans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en-US" sz="1100" kern="0">
                          <a:latin typeface="Verdana" pitchFamily="18"/>
                          <a:ea typeface="Times New Roman" pitchFamily="2"/>
                          <a:cs typeface="Verdana" pitchFamily="18"/>
                        </a:defRPr>
                      </a:pPr>
                      <a:r>
                        <a:rPr lang="en-US" sz="1200" b="0" u="none" strike="noStrike" kern="0" cap="none" dirty="0">
                          <a:ln>
                            <a:noFill/>
                          </a:ln>
                          <a:latin typeface="Inter 18pt Light" panose="02000503000000020004" pitchFamily="2" charset="0"/>
                          <a:ea typeface="Inter 18pt Light" panose="02000503000000020004" pitchFamily="2" charset="0"/>
                          <a:cs typeface="Liberation Sans" panose="020B0604020202020204" pitchFamily="34" charset="0"/>
                        </a:rPr>
                        <a:t>8</a:t>
                      </a:r>
                      <a:r>
                        <a:rPr lang="ru-RU" sz="1200" b="0" u="none" strike="noStrike" kern="0" cap="none" dirty="0">
                          <a:ln>
                            <a:noFill/>
                          </a:ln>
                          <a:latin typeface="Inter 18pt Light" panose="02000503000000020004" pitchFamily="2" charset="0"/>
                          <a:ea typeface="Inter 18pt Light" panose="02000503000000020004" pitchFamily="2" charset="0"/>
                          <a:cs typeface="Liberation Sans" panose="020B0604020202020204" pitchFamily="34" charset="0"/>
                        </a:rPr>
                        <a:t>5</a:t>
                      </a:r>
                      <a:endParaRPr lang="en-US" sz="1200" b="0" i="0" u="none" strike="noStrike" kern="0" cap="none" dirty="0">
                        <a:ln>
                          <a:noFill/>
                        </a:ln>
                        <a:latin typeface="Inter 18pt Light" panose="02000503000000020004" pitchFamily="2" charset="0"/>
                        <a:ea typeface="Inter 18pt Light" panose="02000503000000020004" pitchFamily="2" charset="0"/>
                        <a:cs typeface="Liberation Sans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7936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100" b="1" i="1">
                          <a:latin typeface="Verdana" pitchFamily="18"/>
                          <a:ea typeface="Times New Roman" pitchFamily="2"/>
                          <a:cs typeface="Verdana" pitchFamily="18"/>
                        </a:defRPr>
                      </a:pPr>
                      <a:r>
                        <a:rPr lang="ru-RU" sz="1200" b="1" u="none" strike="noStrike" kern="0" cap="none">
                          <a:ln>
                            <a:noFill/>
                          </a:ln>
                          <a:latin typeface="Inter 18pt Light" panose="02000503000000020004" pitchFamily="2" charset="0"/>
                          <a:ea typeface="Inter 18pt Light" panose="02000503000000020004" pitchFamily="2" charset="0"/>
                          <a:cs typeface="Liberation Sans" panose="020B0604020202020204" pitchFamily="34" charset="0"/>
                        </a:rPr>
                        <a:t>Материал каркаса (основание)</a:t>
                      </a:r>
                      <a:endParaRPr lang="ru-RU" sz="1200" b="1" i="1" u="none" strike="noStrike" kern="0" cap="none">
                        <a:ln>
                          <a:noFill/>
                        </a:ln>
                        <a:latin typeface="Inter 18pt Light" panose="02000503000000020004" pitchFamily="2" charset="0"/>
                        <a:ea typeface="Inter 18pt Light" panose="02000503000000020004" pitchFamily="2" charset="0"/>
                        <a:cs typeface="Liberation Sans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100" kern="0">
                          <a:latin typeface="Verdana" pitchFamily="18"/>
                          <a:ea typeface="Times New Roman" pitchFamily="2"/>
                          <a:cs typeface="Verdana" pitchFamily="18"/>
                        </a:defRPr>
                      </a:pPr>
                      <a:r>
                        <a:rPr lang="ru-RU" sz="1200" b="0" u="none" strike="noStrike" kern="0" cap="none" dirty="0">
                          <a:ln>
                            <a:noFill/>
                          </a:ln>
                          <a:latin typeface="Inter 18pt Light" panose="02000503000000020004" pitchFamily="2" charset="0"/>
                          <a:ea typeface="Inter 18pt Light" panose="02000503000000020004" pitchFamily="2" charset="0"/>
                          <a:cs typeface="Liberation Sans" panose="020B0604020202020204" pitchFamily="34" charset="0"/>
                        </a:rPr>
                        <a:t>оцинкованная сталь </a:t>
                      </a:r>
                      <a:r>
                        <a:rPr lang="en-US" sz="1200" b="0" u="none" strike="noStrike" kern="0" cap="none" dirty="0">
                          <a:ln>
                            <a:noFill/>
                          </a:ln>
                          <a:latin typeface="Inter 18pt Light" panose="02000503000000020004" pitchFamily="2" charset="0"/>
                          <a:ea typeface="Inter 18pt Light" panose="02000503000000020004" pitchFamily="2" charset="0"/>
                          <a:cs typeface="Liberation Sans" panose="020B0604020202020204" pitchFamily="34" charset="0"/>
                        </a:rPr>
                        <a:t>3</a:t>
                      </a:r>
                      <a:r>
                        <a:rPr lang="ru-RU" sz="1200" b="0" u="none" strike="noStrike" kern="0" cap="none" dirty="0">
                          <a:ln>
                            <a:noFill/>
                          </a:ln>
                          <a:latin typeface="Inter 18pt Light" panose="02000503000000020004" pitchFamily="2" charset="0"/>
                          <a:ea typeface="Inter 18pt Light" panose="02000503000000020004" pitchFamily="2" charset="0"/>
                          <a:cs typeface="Liberation Sans" panose="020B0604020202020204" pitchFamily="34" charset="0"/>
                        </a:rPr>
                        <a:t> мм</a:t>
                      </a:r>
                      <a:endParaRPr lang="ru-RU" sz="1200" b="0" i="0" u="none" strike="noStrike" kern="0" cap="none" dirty="0">
                        <a:ln>
                          <a:noFill/>
                        </a:ln>
                        <a:latin typeface="Inter 18pt Light" panose="02000503000000020004" pitchFamily="2" charset="0"/>
                        <a:ea typeface="Inter 18pt Light" panose="02000503000000020004" pitchFamily="2" charset="0"/>
                        <a:cs typeface="Liberation Sans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5852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100" b="1" i="1">
                          <a:latin typeface="Verdana" pitchFamily="18"/>
                          <a:ea typeface="Times New Roman" pitchFamily="2"/>
                          <a:cs typeface="Verdana" pitchFamily="18"/>
                        </a:defRPr>
                      </a:pPr>
                      <a:r>
                        <a:rPr lang="ru-RU" sz="1200" b="1" u="none" strike="noStrike" kern="0" cap="none">
                          <a:ln>
                            <a:noFill/>
                          </a:ln>
                          <a:latin typeface="Inter 18pt Light" panose="02000503000000020004" pitchFamily="2" charset="0"/>
                          <a:ea typeface="Inter 18pt Light" panose="02000503000000020004" pitchFamily="2" charset="0"/>
                          <a:cs typeface="Liberation Sans" panose="020B0604020202020204" pitchFamily="34" charset="0"/>
                        </a:rPr>
                        <a:t>Материал изоляторов</a:t>
                      </a:r>
                      <a:endParaRPr lang="ru-RU" sz="1200" b="1" i="1" u="none" strike="noStrike" kern="0" cap="none">
                        <a:ln>
                          <a:noFill/>
                        </a:ln>
                        <a:latin typeface="Inter 18pt Light" panose="02000503000000020004" pitchFamily="2" charset="0"/>
                        <a:ea typeface="Inter 18pt Light" panose="02000503000000020004" pitchFamily="2" charset="0"/>
                        <a:cs typeface="Liberation Sans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100" kern="0">
                          <a:latin typeface="Verdana" pitchFamily="18"/>
                          <a:ea typeface="Times New Roman" pitchFamily="2"/>
                          <a:cs typeface="Verdana" pitchFamily="18"/>
                        </a:defRPr>
                      </a:pPr>
                      <a:r>
                        <a:rPr lang="ru-RU" sz="1200" b="0" u="none" strike="noStrike" kern="0" cap="none" dirty="0">
                          <a:ln>
                            <a:noFill/>
                          </a:ln>
                          <a:latin typeface="Inter 18pt Light" panose="02000503000000020004" pitchFamily="2" charset="0"/>
                          <a:ea typeface="Inter 18pt Light" panose="02000503000000020004" pitchFamily="2" charset="0"/>
                          <a:cs typeface="Liberation Sans" panose="020B0604020202020204" pitchFamily="34" charset="0"/>
                        </a:rPr>
                        <a:t>Нет</a:t>
                      </a:r>
                      <a:endParaRPr lang="ru-RU" sz="1200" b="0" i="0" u="none" strike="noStrike" kern="0" cap="none" dirty="0">
                        <a:ln>
                          <a:noFill/>
                        </a:ln>
                        <a:latin typeface="Inter 18pt Light" panose="02000503000000020004" pitchFamily="2" charset="0"/>
                        <a:ea typeface="Inter 18pt Light" panose="02000503000000020004" pitchFamily="2" charset="0"/>
                        <a:cs typeface="Liberation Sans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997771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100" b="1" i="1">
                          <a:latin typeface="Verdana" pitchFamily="18"/>
                          <a:ea typeface="Times New Roman" pitchFamily="2"/>
                          <a:cs typeface="Verdana" pitchFamily="18"/>
                        </a:defRPr>
                      </a:pPr>
                      <a:r>
                        <a:rPr lang="ru-RU" sz="1200" b="1" u="none" strike="noStrike" kern="0" cap="none">
                          <a:ln>
                            <a:noFill/>
                          </a:ln>
                          <a:latin typeface="Inter 18pt Light" panose="02000503000000020004" pitchFamily="2" charset="0"/>
                          <a:ea typeface="Inter 18pt Light" panose="02000503000000020004" pitchFamily="2" charset="0"/>
                          <a:cs typeface="Liberation Sans" panose="020B0604020202020204" pitchFamily="34" charset="0"/>
                        </a:rPr>
                        <a:t>Материал шинных адаптеров</a:t>
                      </a:r>
                      <a:endParaRPr lang="ru-RU" sz="1200" b="1" i="1" u="none" strike="noStrike" kern="0" cap="none">
                        <a:ln>
                          <a:noFill/>
                        </a:ln>
                        <a:latin typeface="Inter 18pt Light" panose="02000503000000020004" pitchFamily="2" charset="0"/>
                        <a:ea typeface="Inter 18pt Light" panose="02000503000000020004" pitchFamily="2" charset="0"/>
                        <a:cs typeface="Liberation Sans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100" kern="0">
                          <a:latin typeface="Verdana" pitchFamily="18"/>
                          <a:ea typeface="Times New Roman" pitchFamily="2"/>
                          <a:cs typeface="Verdana" pitchFamily="18"/>
                        </a:defRPr>
                      </a:pPr>
                      <a:r>
                        <a:rPr lang="ru-RU" sz="1200" b="0" u="none" strike="noStrike" kern="0" cap="none" dirty="0">
                          <a:ln>
                            <a:noFill/>
                          </a:ln>
                          <a:latin typeface="Inter 18pt Light" panose="02000503000000020004" pitchFamily="2" charset="0"/>
                          <a:ea typeface="Inter 18pt Light" panose="02000503000000020004" pitchFamily="2" charset="0"/>
                          <a:cs typeface="Liberation Sans" panose="020B0604020202020204" pitchFamily="34" charset="0"/>
                        </a:rPr>
                        <a:t>медь М1Т </a:t>
                      </a:r>
                      <a:r>
                        <a:rPr lang="ru-RU" sz="1200" b="0" u="none" strike="noStrike" kern="0" cap="none" dirty="0" err="1">
                          <a:ln>
                            <a:noFill/>
                          </a:ln>
                          <a:latin typeface="Inter 18pt Light" panose="02000503000000020004" pitchFamily="2" charset="0"/>
                          <a:ea typeface="Inter 18pt Light" panose="02000503000000020004" pitchFamily="2" charset="0"/>
                          <a:cs typeface="Liberation Sans" panose="020B0604020202020204" pitchFamily="34" charset="0"/>
                        </a:rPr>
                        <a:t>Cu</a:t>
                      </a:r>
                      <a:r>
                        <a:rPr lang="ru-RU" sz="1200" b="0" u="none" strike="noStrike" kern="0" cap="none" dirty="0">
                          <a:ln>
                            <a:noFill/>
                          </a:ln>
                          <a:latin typeface="Inter 18pt Light" panose="02000503000000020004" pitchFamily="2" charset="0"/>
                          <a:ea typeface="Inter 18pt Light" panose="02000503000000020004" pitchFamily="2" charset="0"/>
                          <a:cs typeface="Liberation Sans" panose="020B0604020202020204" pitchFamily="34" charset="0"/>
                        </a:rPr>
                        <a:t> 99,9 %, ОВ9 покрытие</a:t>
                      </a:r>
                      <a:endParaRPr lang="ru-RU" sz="1200" b="0" i="0" u="none" strike="noStrike" kern="0" cap="none" dirty="0">
                        <a:ln>
                          <a:noFill/>
                        </a:ln>
                        <a:latin typeface="Inter 18pt Light" panose="02000503000000020004" pitchFamily="2" charset="0"/>
                        <a:ea typeface="Inter 18pt Light" panose="02000503000000020004" pitchFamily="2" charset="0"/>
                        <a:cs typeface="Liberation Sans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40972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100" b="1" i="1">
                          <a:latin typeface="Verdana" pitchFamily="18"/>
                          <a:ea typeface="Times New Roman" pitchFamily="2"/>
                          <a:cs typeface="Verdana" pitchFamily="18"/>
                        </a:defRPr>
                      </a:pPr>
                      <a:r>
                        <a:rPr lang="ru-RU" sz="1200" b="1" u="none" strike="noStrike" kern="0" cap="none" dirty="0">
                          <a:ln>
                            <a:noFill/>
                          </a:ln>
                          <a:latin typeface="Inter 18pt Light" panose="02000503000000020004" pitchFamily="2" charset="0"/>
                          <a:ea typeface="Inter 18pt Light" panose="02000503000000020004" pitchFamily="2" charset="0"/>
                          <a:cs typeface="Liberation Sans" panose="020B0604020202020204" pitchFamily="34" charset="0"/>
                        </a:rPr>
                        <a:t>Наличие разъема сопряжения вторичных цепей</a:t>
                      </a:r>
                      <a:endParaRPr lang="ru-RU" sz="1200" b="1" i="1" u="none" strike="noStrike" kern="0" cap="none" dirty="0">
                        <a:ln>
                          <a:noFill/>
                        </a:ln>
                        <a:latin typeface="Inter 18pt Light" panose="02000503000000020004" pitchFamily="2" charset="0"/>
                        <a:ea typeface="Inter 18pt Light" panose="02000503000000020004" pitchFamily="2" charset="0"/>
                        <a:cs typeface="Liberation Sans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100" kern="0">
                          <a:latin typeface="Verdana" pitchFamily="18"/>
                          <a:ea typeface="Times New Roman" pitchFamily="2"/>
                          <a:cs typeface="Verdana" pitchFamily="18"/>
                        </a:defRPr>
                      </a:pPr>
                      <a:r>
                        <a:rPr lang="ru-RU" sz="1200" b="0" i="0" u="none" strike="noStrike" kern="0" cap="none" dirty="0">
                          <a:ln>
                            <a:noFill/>
                          </a:ln>
                          <a:latin typeface="Inter 18pt Light" panose="02000503000000020004" pitchFamily="2" charset="0"/>
                          <a:ea typeface="Inter 18pt Light" panose="02000503000000020004" pitchFamily="2" charset="0"/>
                          <a:cs typeface="Liberation Sans" panose="020B0604020202020204" pitchFamily="34" charset="0"/>
                        </a:rPr>
                        <a:t>Да.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773818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100" b="1" i="1">
                          <a:latin typeface="Verdana" pitchFamily="18"/>
                          <a:ea typeface="Times New Roman" pitchFamily="2"/>
                          <a:cs typeface="Verdana" pitchFamily="18"/>
                        </a:defRPr>
                      </a:pPr>
                      <a:r>
                        <a:rPr lang="ru-RU" sz="1200" b="1" u="none" strike="noStrike" kern="0" cap="none">
                          <a:ln>
                            <a:noFill/>
                          </a:ln>
                          <a:latin typeface="Inter 18pt Light" panose="02000503000000020004" pitchFamily="2" charset="0"/>
                          <a:ea typeface="Inter 18pt Light" panose="02000503000000020004" pitchFamily="2" charset="0"/>
                          <a:cs typeface="Liberation Sans" panose="020B0604020202020204" pitchFamily="34" charset="0"/>
                        </a:rPr>
                        <a:t>Вспомогательные (свободные) контакты</a:t>
                      </a:r>
                      <a:endParaRPr lang="ru-RU" sz="1200" b="1" i="1" u="none" strike="noStrike" kern="0" cap="none">
                        <a:ln>
                          <a:noFill/>
                        </a:ln>
                        <a:latin typeface="Inter 18pt Light" panose="02000503000000020004" pitchFamily="2" charset="0"/>
                        <a:ea typeface="Inter 18pt Light" panose="02000503000000020004" pitchFamily="2" charset="0"/>
                        <a:cs typeface="Liberation Sans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100" kern="0">
                          <a:latin typeface="Verdana" pitchFamily="18"/>
                          <a:ea typeface="Times New Roman" pitchFamily="2"/>
                          <a:cs typeface="Verdana" pitchFamily="18"/>
                        </a:defRPr>
                      </a:pPr>
                      <a:r>
                        <a:rPr lang="en-US" sz="1200" b="0" u="none" strike="noStrike" kern="0" cap="none" dirty="0">
                          <a:ln>
                            <a:noFill/>
                          </a:ln>
                          <a:latin typeface="Inter 18pt Light" panose="02000503000000020004" pitchFamily="2" charset="0"/>
                          <a:ea typeface="Inter 18pt Light" panose="02000503000000020004" pitchFamily="2" charset="0"/>
                          <a:cs typeface="Liberation Sans" panose="020B0604020202020204" pitchFamily="34" charset="0"/>
                        </a:rPr>
                        <a:t>6</a:t>
                      </a:r>
                      <a:r>
                        <a:rPr lang="ru-RU" sz="1200" b="0" u="none" strike="noStrike" kern="0" cap="none" dirty="0">
                          <a:ln>
                            <a:noFill/>
                          </a:ln>
                          <a:latin typeface="Inter 18pt Light" panose="02000503000000020004" pitchFamily="2" charset="0"/>
                          <a:ea typeface="Inter 18pt Light" panose="02000503000000020004" pitchFamily="2" charset="0"/>
                          <a:cs typeface="Liberation Sans" panose="020B0604020202020204" pitchFamily="34" charset="0"/>
                        </a:rPr>
                        <a:t> перекидных</a:t>
                      </a:r>
                      <a:endParaRPr lang="ru-RU" sz="1200" b="0" i="0" u="none" strike="noStrike" kern="0" cap="none" dirty="0">
                        <a:ln>
                          <a:noFill/>
                        </a:ln>
                        <a:latin typeface="Inter 18pt Light" panose="02000503000000020004" pitchFamily="2" charset="0"/>
                        <a:ea typeface="Inter 18pt Light" panose="02000503000000020004" pitchFamily="2" charset="0"/>
                        <a:cs typeface="Liberation Sans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17636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100" b="1" i="1">
                          <a:latin typeface="Verdana" pitchFamily="18"/>
                          <a:ea typeface="Times New Roman" pitchFamily="2"/>
                          <a:cs typeface="Verdana" pitchFamily="18"/>
                        </a:defRPr>
                      </a:pPr>
                      <a:r>
                        <a:rPr lang="ru-RU" sz="1200" b="1" u="none" strike="noStrike" kern="0" cap="none">
                          <a:ln>
                            <a:noFill/>
                          </a:ln>
                          <a:latin typeface="Inter 18pt Light" panose="02000503000000020004" pitchFamily="2" charset="0"/>
                          <a:ea typeface="Inter 18pt Light" panose="02000503000000020004" pitchFamily="2" charset="0"/>
                          <a:cs typeface="Liberation Sans" panose="020B0604020202020204" pitchFamily="34" charset="0"/>
                        </a:rPr>
                        <a:t>Контакты срабатывания защиты</a:t>
                      </a:r>
                      <a:endParaRPr lang="ru-RU" sz="1200" b="1" i="1" u="none" strike="noStrike" kern="0" cap="none">
                        <a:ln>
                          <a:noFill/>
                        </a:ln>
                        <a:latin typeface="Inter 18pt Light" panose="02000503000000020004" pitchFamily="2" charset="0"/>
                        <a:ea typeface="Inter 18pt Light" panose="02000503000000020004" pitchFamily="2" charset="0"/>
                        <a:cs typeface="Liberation Sans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100" kern="0">
                          <a:latin typeface="Verdana" pitchFamily="18"/>
                          <a:ea typeface="Times New Roman" pitchFamily="2"/>
                          <a:cs typeface="Verdana" pitchFamily="18"/>
                        </a:defRPr>
                      </a:pPr>
                      <a:r>
                        <a:rPr lang="ru-RU" sz="1200" b="0" u="none" strike="noStrike" kern="0" cap="none" dirty="0">
                          <a:ln>
                            <a:noFill/>
                          </a:ln>
                          <a:latin typeface="Inter 18pt Light" panose="02000503000000020004" pitchFamily="2" charset="0"/>
                          <a:ea typeface="Inter 18pt Light" panose="02000503000000020004" pitchFamily="2" charset="0"/>
                          <a:cs typeface="Liberation Sans" panose="020B0604020202020204" pitchFamily="34" charset="0"/>
                        </a:rPr>
                        <a:t>1НО</a:t>
                      </a:r>
                      <a:endParaRPr lang="ru-RU" sz="1200" b="0" i="0" u="none" strike="noStrike" kern="0" cap="none" dirty="0">
                        <a:ln>
                          <a:noFill/>
                        </a:ln>
                        <a:latin typeface="Inter 18pt Light" panose="02000503000000020004" pitchFamily="2" charset="0"/>
                        <a:ea typeface="Inter 18pt Light" panose="02000503000000020004" pitchFamily="2" charset="0"/>
                        <a:cs typeface="Liberation Sans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8998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100" b="1" i="1">
                          <a:latin typeface="Verdana" pitchFamily="18"/>
                          <a:ea typeface="Times New Roman" pitchFamily="2"/>
                          <a:cs typeface="Verdana" pitchFamily="18"/>
                        </a:defRPr>
                      </a:pPr>
                      <a:r>
                        <a:rPr lang="ru-RU" sz="1200" b="1" u="none" strike="noStrike" kern="0" cap="none">
                          <a:ln>
                            <a:noFill/>
                          </a:ln>
                          <a:latin typeface="Inter 18pt Light" panose="02000503000000020004" pitchFamily="2" charset="0"/>
                          <a:ea typeface="Inter 18pt Light" panose="02000503000000020004" pitchFamily="2" charset="0"/>
                          <a:cs typeface="Liberation Sans" panose="020B0604020202020204" pitchFamily="34" charset="0"/>
                        </a:rPr>
                        <a:t>Катушка включения</a:t>
                      </a:r>
                      <a:endParaRPr lang="ru-RU" sz="1200" b="1" i="1" u="none" strike="noStrike" kern="0" cap="none">
                        <a:ln>
                          <a:noFill/>
                        </a:ln>
                        <a:latin typeface="Inter 18pt Light" panose="02000503000000020004" pitchFamily="2" charset="0"/>
                        <a:ea typeface="Inter 18pt Light" panose="02000503000000020004" pitchFamily="2" charset="0"/>
                        <a:cs typeface="Liberation Sans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100" kern="0">
                          <a:latin typeface="Verdana" pitchFamily="18"/>
                          <a:ea typeface="Times New Roman" pitchFamily="2"/>
                          <a:cs typeface="Verdana" pitchFamily="18"/>
                        </a:defRPr>
                      </a:pPr>
                      <a:r>
                        <a:rPr lang="ru-RU" sz="1200" b="0" u="none" strike="noStrike" kern="0" cap="none" dirty="0">
                          <a:ln>
                            <a:noFill/>
                          </a:ln>
                          <a:latin typeface="Inter 18pt Light" panose="02000503000000020004" pitchFamily="2" charset="0"/>
                          <a:ea typeface="Inter 18pt Light" panose="02000503000000020004" pitchFamily="2" charset="0"/>
                          <a:cs typeface="Liberation Sans" panose="020B0604020202020204" pitchFamily="34" charset="0"/>
                        </a:rPr>
                        <a:t>230 В</a:t>
                      </a:r>
                      <a:endParaRPr lang="ru-RU" sz="1200" b="0" i="0" u="none" strike="noStrike" kern="0" cap="none" dirty="0">
                        <a:ln>
                          <a:noFill/>
                        </a:ln>
                        <a:latin typeface="Inter 18pt Light" panose="02000503000000020004" pitchFamily="2" charset="0"/>
                        <a:ea typeface="Inter 18pt Light" panose="02000503000000020004" pitchFamily="2" charset="0"/>
                        <a:cs typeface="Liberation Sans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58196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100" b="1" i="1">
                          <a:latin typeface="Verdana" pitchFamily="18"/>
                          <a:ea typeface="Times New Roman" pitchFamily="2"/>
                          <a:cs typeface="Verdana" pitchFamily="18"/>
                        </a:defRPr>
                      </a:pPr>
                      <a:r>
                        <a:rPr lang="ru-RU" sz="1200" b="1" u="none" strike="noStrike" kern="0" cap="none">
                          <a:ln>
                            <a:noFill/>
                          </a:ln>
                          <a:latin typeface="Inter 18pt Light" panose="02000503000000020004" pitchFamily="2" charset="0"/>
                          <a:ea typeface="Inter 18pt Light" panose="02000503000000020004" pitchFamily="2" charset="0"/>
                          <a:cs typeface="Liberation Sans" panose="020B0604020202020204" pitchFamily="34" charset="0"/>
                        </a:rPr>
                        <a:t>Катушка отключения</a:t>
                      </a:r>
                      <a:endParaRPr lang="ru-RU" sz="1200" b="1" i="1" u="none" strike="noStrike" kern="0" cap="none">
                        <a:ln>
                          <a:noFill/>
                        </a:ln>
                        <a:latin typeface="Inter 18pt Light" panose="02000503000000020004" pitchFamily="2" charset="0"/>
                        <a:ea typeface="Inter 18pt Light" panose="02000503000000020004" pitchFamily="2" charset="0"/>
                        <a:cs typeface="Liberation Sans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100" kern="0">
                          <a:latin typeface="Verdana" pitchFamily="18"/>
                          <a:ea typeface="Times New Roman" pitchFamily="2"/>
                          <a:cs typeface="Verdana" pitchFamily="18"/>
                        </a:defRPr>
                      </a:pPr>
                      <a:r>
                        <a:rPr lang="ru-RU" sz="1200" b="0" u="none" strike="noStrike" kern="0" cap="none" dirty="0">
                          <a:ln>
                            <a:noFill/>
                          </a:ln>
                          <a:latin typeface="Inter 18pt Light" panose="02000503000000020004" pitchFamily="2" charset="0"/>
                          <a:ea typeface="Inter 18pt Light" panose="02000503000000020004" pitchFamily="2" charset="0"/>
                          <a:cs typeface="Liberation Sans" panose="020B0604020202020204" pitchFamily="34" charset="0"/>
                        </a:rPr>
                        <a:t>230 В</a:t>
                      </a:r>
                      <a:endParaRPr lang="ru-RU" sz="1200" b="0" i="0" u="none" strike="noStrike" kern="0" cap="none" dirty="0">
                        <a:ln>
                          <a:noFill/>
                        </a:ln>
                        <a:latin typeface="Inter 18pt Light" panose="02000503000000020004" pitchFamily="2" charset="0"/>
                        <a:ea typeface="Inter 18pt Light" panose="02000503000000020004" pitchFamily="2" charset="0"/>
                        <a:cs typeface="Liberation Sans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3701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100" b="1" i="1">
                          <a:latin typeface="Verdana" pitchFamily="18"/>
                          <a:ea typeface="Times New Roman" pitchFamily="2"/>
                          <a:cs typeface="Verdana" pitchFamily="18"/>
                        </a:defRPr>
                      </a:pPr>
                      <a:r>
                        <a:rPr lang="ru-RU" sz="1200" b="1" u="none" strike="noStrike" kern="0" cap="none">
                          <a:ln>
                            <a:noFill/>
                          </a:ln>
                          <a:latin typeface="Inter 18pt Light" panose="02000503000000020004" pitchFamily="2" charset="0"/>
                          <a:ea typeface="Inter 18pt Light" panose="02000503000000020004" pitchFamily="2" charset="0"/>
                          <a:cs typeface="Liberation Sans" panose="020B0604020202020204" pitchFamily="34" charset="0"/>
                        </a:rPr>
                        <a:t>Наличие привода</a:t>
                      </a:r>
                      <a:endParaRPr lang="ru-RU" sz="1200" b="1" i="1" u="none" strike="noStrike" kern="0" cap="none">
                        <a:ln>
                          <a:noFill/>
                        </a:ln>
                        <a:latin typeface="Inter 18pt Light" panose="02000503000000020004" pitchFamily="2" charset="0"/>
                        <a:ea typeface="Inter 18pt Light" panose="02000503000000020004" pitchFamily="2" charset="0"/>
                        <a:cs typeface="Liberation Sans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100" kern="0">
                          <a:latin typeface="Verdana" pitchFamily="18"/>
                          <a:ea typeface="Times New Roman" pitchFamily="2"/>
                          <a:cs typeface="Verdana" pitchFamily="18"/>
                        </a:defRPr>
                      </a:pPr>
                      <a:r>
                        <a:rPr lang="ru-RU" sz="1200" b="0" u="none" strike="noStrike" kern="0" cap="none" dirty="0">
                          <a:ln>
                            <a:noFill/>
                          </a:ln>
                          <a:latin typeface="Inter 18pt Light" panose="02000503000000020004" pitchFamily="2" charset="0"/>
                          <a:ea typeface="Inter 18pt Light" panose="02000503000000020004" pitchFamily="2" charset="0"/>
                          <a:cs typeface="Liberation Sans" panose="020B0604020202020204" pitchFamily="34" charset="0"/>
                        </a:rPr>
                        <a:t>230 В AC + ручной привод</a:t>
                      </a:r>
                      <a:endParaRPr lang="ru-RU" sz="1200" b="0" i="0" u="none" strike="noStrike" kern="0" cap="none" dirty="0">
                        <a:ln>
                          <a:noFill/>
                        </a:ln>
                        <a:latin typeface="Inter 18pt Light" panose="02000503000000020004" pitchFamily="2" charset="0"/>
                        <a:ea typeface="Inter 18pt Light" panose="02000503000000020004" pitchFamily="2" charset="0"/>
                        <a:cs typeface="Liberation Sans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093387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100" b="1" i="1">
                          <a:latin typeface="Verdana" pitchFamily="18"/>
                          <a:ea typeface="Times New Roman" pitchFamily="2"/>
                          <a:cs typeface="Verdana" pitchFamily="18"/>
                        </a:defRPr>
                      </a:pPr>
                      <a:r>
                        <a:rPr lang="ru-RU" sz="1200" b="1" u="none" strike="noStrike" kern="0" cap="none">
                          <a:ln>
                            <a:noFill/>
                          </a:ln>
                          <a:latin typeface="Inter 18pt Light" panose="02000503000000020004" pitchFamily="2" charset="0"/>
                          <a:ea typeface="Inter 18pt Light" panose="02000503000000020004" pitchFamily="2" charset="0"/>
                          <a:cs typeface="Liberation Sans" panose="020B0604020202020204" pitchFamily="34" charset="0"/>
                        </a:rPr>
                        <a:t>Блок защиты</a:t>
                      </a:r>
                      <a:endParaRPr lang="ru-RU" sz="1200" b="1" i="1" u="none" strike="noStrike" kern="0" cap="none">
                        <a:ln>
                          <a:noFill/>
                        </a:ln>
                        <a:latin typeface="Inter 18pt Light" panose="02000503000000020004" pitchFamily="2" charset="0"/>
                        <a:ea typeface="Inter 18pt Light" panose="02000503000000020004" pitchFamily="2" charset="0"/>
                        <a:cs typeface="Liberation Sans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100" kern="0">
                          <a:latin typeface="Verdana" pitchFamily="18"/>
                          <a:ea typeface="Times New Roman" pitchFamily="2"/>
                          <a:cs typeface="Verdana" pitchFamily="18"/>
                        </a:defRPr>
                      </a:pPr>
                      <a:r>
                        <a:rPr lang="ru-RU" sz="1200" b="0" u="none" strike="noStrike" kern="0" cap="none" dirty="0">
                          <a:ln>
                            <a:noFill/>
                          </a:ln>
                          <a:latin typeface="Inter 18pt Light" panose="02000503000000020004" pitchFamily="2" charset="0"/>
                          <a:ea typeface="Inter 18pt Light" panose="02000503000000020004" pitchFamily="2" charset="0"/>
                          <a:cs typeface="Liberation Sans" panose="020B0604020202020204" pitchFamily="34" charset="0"/>
                        </a:rPr>
                        <a:t>электронный регулируемый LSI, индикация тока -</a:t>
                      </a:r>
                      <a:r>
                        <a:rPr lang="en-US" sz="1200" b="0" u="none" strike="noStrike" kern="0" cap="none" dirty="0">
                          <a:ln>
                            <a:noFill/>
                          </a:ln>
                          <a:latin typeface="Inter 18pt Light" panose="02000503000000020004" pitchFamily="2" charset="0"/>
                          <a:ea typeface="Inter 18pt Light" panose="02000503000000020004" pitchFamily="2" charset="0"/>
                          <a:cs typeface="Liberation Sans" panose="020B0604020202020204" pitchFamily="34" charset="0"/>
                        </a:rPr>
                        <a:t> </a:t>
                      </a:r>
                      <a:r>
                        <a:rPr lang="ru-RU" sz="1200" b="0" u="none" strike="noStrike" kern="0" cap="none" dirty="0">
                          <a:ln>
                            <a:noFill/>
                          </a:ln>
                          <a:latin typeface="Inter 18pt Light" panose="02000503000000020004" pitchFamily="2" charset="0"/>
                          <a:ea typeface="Inter 18pt Light" panose="02000503000000020004" pitchFamily="2" charset="0"/>
                          <a:cs typeface="Liberation Sans" panose="020B0604020202020204" pitchFamily="34" charset="0"/>
                        </a:rPr>
                        <a:t>тип </a:t>
                      </a:r>
                      <a:r>
                        <a:rPr lang="en-US" sz="1200" b="0" u="none" strike="noStrike" kern="0" cap="none" dirty="0">
                          <a:ln>
                            <a:noFill/>
                          </a:ln>
                          <a:latin typeface="Inter 18pt Light" panose="02000503000000020004" pitchFamily="2" charset="0"/>
                          <a:ea typeface="Inter 18pt Light" panose="02000503000000020004" pitchFamily="2" charset="0"/>
                          <a:cs typeface="Liberation Sans" panose="020B0604020202020204" pitchFamily="34" charset="0"/>
                        </a:rPr>
                        <a:t>TD</a:t>
                      </a:r>
                      <a:endParaRPr lang="en-US" sz="1200" b="0" i="0" u="none" strike="noStrike" kern="0" cap="none" dirty="0">
                        <a:ln>
                          <a:noFill/>
                        </a:ln>
                        <a:latin typeface="Inter 18pt Light" panose="02000503000000020004" pitchFamily="2" charset="0"/>
                        <a:ea typeface="Inter 18pt Light" panose="02000503000000020004" pitchFamily="2" charset="0"/>
                        <a:cs typeface="Liberation Sans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911860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100" b="1" i="1">
                          <a:latin typeface="Verdana" pitchFamily="18"/>
                          <a:ea typeface="Times New Roman" pitchFamily="2"/>
                          <a:cs typeface="Verdana" pitchFamily="18"/>
                        </a:defRPr>
                      </a:pPr>
                      <a:r>
                        <a:rPr lang="ru-RU" sz="1200" b="1" u="none" strike="noStrike" kern="0" cap="none">
                          <a:ln>
                            <a:noFill/>
                          </a:ln>
                          <a:latin typeface="Inter 18pt Light" panose="02000503000000020004" pitchFamily="2" charset="0"/>
                          <a:ea typeface="Inter 18pt Light" panose="02000503000000020004" pitchFamily="2" charset="0"/>
                          <a:cs typeface="Liberation Sans" panose="020B0604020202020204" pitchFamily="34" charset="0"/>
                        </a:rPr>
                        <a:t>Механический счётчик циклов</a:t>
                      </a:r>
                      <a:endParaRPr lang="ru-RU" sz="1200" b="1" i="1" u="none" strike="noStrike" kern="0" cap="none">
                        <a:ln>
                          <a:noFill/>
                        </a:ln>
                        <a:latin typeface="Inter 18pt Light" panose="02000503000000020004" pitchFamily="2" charset="0"/>
                        <a:ea typeface="Inter 18pt Light" panose="02000503000000020004" pitchFamily="2" charset="0"/>
                        <a:cs typeface="Liberation Sans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100" kern="0">
                          <a:latin typeface="Verdana" pitchFamily="18"/>
                          <a:ea typeface="Times New Roman" pitchFamily="2"/>
                          <a:cs typeface="Verdana" pitchFamily="18"/>
                        </a:defRPr>
                      </a:pPr>
                      <a:r>
                        <a:rPr lang="ru-RU" sz="1200" b="0" i="0" u="none" strike="noStrike" kern="0" cap="none" dirty="0">
                          <a:ln>
                            <a:noFill/>
                          </a:ln>
                          <a:latin typeface="Inter 18pt Light" panose="02000503000000020004" pitchFamily="2" charset="0"/>
                          <a:ea typeface="Inter 18pt Light" panose="02000503000000020004" pitchFamily="2" charset="0"/>
                          <a:cs typeface="Liberation Sans" panose="020B0604020202020204" pitchFamily="34" charset="0"/>
                        </a:rPr>
                        <a:t>нет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26850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100" b="1" i="1">
                          <a:latin typeface="Verdana" pitchFamily="18"/>
                          <a:ea typeface="Times New Roman" pitchFamily="2"/>
                          <a:cs typeface="Verdana" pitchFamily="18"/>
                        </a:defRPr>
                      </a:pPr>
                      <a:r>
                        <a:rPr lang="ru-RU" sz="1200" b="1" u="none" strike="noStrike" kern="0" cap="none">
                          <a:ln>
                            <a:noFill/>
                          </a:ln>
                          <a:latin typeface="Inter 18pt Light" panose="02000503000000020004" pitchFamily="2" charset="0"/>
                          <a:ea typeface="Inter 18pt Light" panose="02000503000000020004" pitchFamily="2" charset="0"/>
                          <a:cs typeface="Liberation Sans" panose="020B0604020202020204" pitchFamily="34" charset="0"/>
                        </a:rPr>
                        <a:t>Защитные шторки</a:t>
                      </a:r>
                      <a:endParaRPr lang="ru-RU" sz="1200" b="1" i="1" u="none" strike="noStrike" kern="0" cap="none">
                        <a:ln>
                          <a:noFill/>
                        </a:ln>
                        <a:latin typeface="Inter 18pt Light" panose="02000503000000020004" pitchFamily="2" charset="0"/>
                        <a:ea typeface="Inter 18pt Light" panose="02000503000000020004" pitchFamily="2" charset="0"/>
                        <a:cs typeface="Liberation Sans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100" kern="0">
                          <a:latin typeface="Verdana" pitchFamily="18"/>
                          <a:ea typeface="Times New Roman" pitchFamily="2"/>
                          <a:cs typeface="Verdana" pitchFamily="18"/>
                        </a:defRPr>
                      </a:pPr>
                      <a:r>
                        <a:rPr lang="ru-RU" sz="1200" b="0" u="none" strike="noStrike" kern="0" cap="none" dirty="0">
                          <a:ln>
                            <a:noFill/>
                          </a:ln>
                          <a:latin typeface="Inter 18pt Light" panose="02000503000000020004" pitchFamily="2" charset="0"/>
                          <a:ea typeface="Inter 18pt Light" panose="02000503000000020004" pitchFamily="2" charset="0"/>
                          <a:cs typeface="Liberation Sans" panose="020B0604020202020204" pitchFamily="34" charset="0"/>
                        </a:rPr>
                        <a:t>да</a:t>
                      </a:r>
                      <a:endParaRPr lang="ru-RU" sz="1200" b="0" i="0" u="none" strike="noStrike" kern="0" cap="none" dirty="0">
                        <a:ln>
                          <a:noFill/>
                        </a:ln>
                        <a:latin typeface="Inter 18pt Light" panose="02000503000000020004" pitchFamily="2" charset="0"/>
                        <a:ea typeface="Inter 18pt Light" panose="02000503000000020004" pitchFamily="2" charset="0"/>
                        <a:cs typeface="Liberation Sans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76818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100" b="1" i="1">
                          <a:latin typeface="Verdana" pitchFamily="18"/>
                          <a:ea typeface="Times New Roman" pitchFamily="2"/>
                          <a:cs typeface="Verdana" pitchFamily="18"/>
                        </a:defRPr>
                      </a:pPr>
                      <a:r>
                        <a:rPr lang="ru-RU" sz="1200" b="1" u="none" strike="noStrike" kern="0" cap="none">
                          <a:ln>
                            <a:noFill/>
                          </a:ln>
                          <a:latin typeface="Inter 18pt Light" panose="02000503000000020004" pitchFamily="2" charset="0"/>
                          <a:ea typeface="Inter 18pt Light" panose="02000503000000020004" pitchFamily="2" charset="0"/>
                          <a:cs typeface="Liberation Sans" panose="020B0604020202020204" pitchFamily="34" charset="0"/>
                        </a:rPr>
                        <a:t>Гарантия</a:t>
                      </a:r>
                      <a:endParaRPr lang="ru-RU" sz="1200" b="1" i="1" u="none" strike="noStrike" kern="0" cap="none">
                        <a:ln>
                          <a:noFill/>
                        </a:ln>
                        <a:latin typeface="Inter 18pt Light" panose="02000503000000020004" pitchFamily="2" charset="0"/>
                        <a:ea typeface="Inter 18pt Light" panose="02000503000000020004" pitchFamily="2" charset="0"/>
                        <a:cs typeface="Liberation Sans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100" kern="0">
                          <a:latin typeface="Verdana" pitchFamily="18"/>
                          <a:ea typeface="Times New Roman" pitchFamily="2"/>
                          <a:cs typeface="Verdana" pitchFamily="18"/>
                        </a:defRPr>
                      </a:pPr>
                      <a:r>
                        <a:rPr lang="ru-RU" sz="1200" b="0" u="none" strike="noStrike" kern="0" cap="none" dirty="0">
                          <a:ln>
                            <a:noFill/>
                          </a:ln>
                          <a:latin typeface="Inter 18pt Light" panose="02000503000000020004" pitchFamily="2" charset="0"/>
                          <a:ea typeface="Inter 18pt Light" panose="02000503000000020004" pitchFamily="2" charset="0"/>
                          <a:cs typeface="Liberation Sans" panose="020B0604020202020204" pitchFamily="34" charset="0"/>
                        </a:rPr>
                        <a:t>2 года</a:t>
                      </a:r>
                      <a:endParaRPr lang="ru-RU" sz="1200" b="0" i="0" u="none" strike="noStrike" kern="0" cap="none" dirty="0">
                        <a:ln>
                          <a:noFill/>
                        </a:ln>
                        <a:latin typeface="Inter 18pt Light" panose="02000503000000020004" pitchFamily="2" charset="0"/>
                        <a:ea typeface="Inter 18pt Light" panose="02000503000000020004" pitchFamily="2" charset="0"/>
                        <a:cs typeface="Liberation Sans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31434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971FF88-6B24-E655-C8EC-31AD23FD170F}"/>
              </a:ext>
            </a:extLst>
          </p:cNvPr>
          <p:cNvSpPr txBox="1"/>
          <p:nvPr/>
        </p:nvSpPr>
        <p:spPr>
          <a:xfrm>
            <a:off x="4227871" y="193018"/>
            <a:ext cx="2972128" cy="30811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ctr" anchorCtr="0" compatLnSpc="0">
            <a:sp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400" b="1" i="0" u="none" strike="noStrike" kern="1200" cap="none" dirty="0">
                <a:ln>
                  <a:noFill/>
                </a:ln>
                <a:latin typeface="Inter 18pt Light" panose="02000503000000020004" pitchFamily="2" charset="0"/>
                <a:ea typeface="Inter 18pt Light" panose="02000503000000020004" pitchFamily="2" charset="0"/>
                <a:cs typeface="Lucida Sans" pitchFamily="2"/>
              </a:rPr>
              <a:t>Приложение к ТКП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83C67A-15AB-0BF8-F530-99AB1374A7C1}"/>
              </a:ext>
            </a:extLst>
          </p:cNvPr>
          <p:cNvSpPr txBox="1"/>
          <p:nvPr/>
        </p:nvSpPr>
        <p:spPr>
          <a:xfrm>
            <a:off x="235933" y="10009623"/>
            <a:ext cx="1209409" cy="32273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200" i="1" dirty="0">
                <a:latin typeface="Liberation Sans" pitchFamily="18"/>
                <a:ea typeface="Microsoft YaHei" pitchFamily="2"/>
                <a:cs typeface="Lucida Sans" pitchFamily="2"/>
              </a:rPr>
              <a:t>www.newcb.ru</a:t>
            </a:r>
            <a:endParaRPr lang="ru-RU" sz="1200" b="0" i="0" u="none" strike="noStrike" kern="1200" cap="none" dirty="0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</TotalTime>
  <Words>335</Words>
  <Application>Microsoft Office PowerPoint</Application>
  <PresentationFormat>Произвольный</PresentationFormat>
  <Paragraphs>59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Aptos</vt:lpstr>
      <vt:lpstr>Liberation Sans</vt:lpstr>
      <vt:lpstr>Liberation Serif</vt:lpstr>
      <vt:lpstr>Arial</vt:lpstr>
      <vt:lpstr>Inter 18pt Light</vt:lpstr>
      <vt:lpstr>Обычный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Алексей Os</dc:creator>
  <cp:lastModifiedBy>Алексей Os</cp:lastModifiedBy>
  <cp:revision>123</cp:revision>
  <dcterms:created xsi:type="dcterms:W3CDTF">2024-09-11T09:13:39Z</dcterms:created>
  <dcterms:modified xsi:type="dcterms:W3CDTF">2024-12-23T20:54:45Z</dcterms:modified>
</cp:coreProperties>
</file>